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89" r:id="rId4"/>
    <p:sldMasterId id="2147483692" r:id="rId5"/>
    <p:sldMasterId id="2147483716" r:id="rId6"/>
    <p:sldMasterId id="2147483728" r:id="rId7"/>
    <p:sldMasterId id="2147483752" r:id="rId8"/>
    <p:sldMasterId id="2147483774" r:id="rId9"/>
    <p:sldMasterId id="2147483776" r:id="rId10"/>
    <p:sldMasterId id="2147483778" r:id="rId11"/>
  </p:sldMasterIdLst>
  <p:notesMasterIdLst>
    <p:notesMasterId r:id="rId109"/>
  </p:notesMasterIdLst>
  <p:sldIdLst>
    <p:sldId id="256" r:id="rId12"/>
    <p:sldId id="450" r:id="rId13"/>
    <p:sldId id="451" r:id="rId14"/>
    <p:sldId id="454" r:id="rId15"/>
    <p:sldId id="452" r:id="rId16"/>
    <p:sldId id="453" r:id="rId17"/>
    <p:sldId id="456" r:id="rId18"/>
    <p:sldId id="430" r:id="rId19"/>
    <p:sldId id="447" r:id="rId20"/>
    <p:sldId id="431" r:id="rId21"/>
    <p:sldId id="455" r:id="rId22"/>
    <p:sldId id="433" r:id="rId23"/>
    <p:sldId id="457" r:id="rId24"/>
    <p:sldId id="257" r:id="rId25"/>
    <p:sldId id="258" r:id="rId26"/>
    <p:sldId id="261" r:id="rId27"/>
    <p:sldId id="263" r:id="rId28"/>
    <p:sldId id="264" r:id="rId29"/>
    <p:sldId id="265" r:id="rId30"/>
    <p:sldId id="437" r:id="rId31"/>
    <p:sldId id="266" r:id="rId32"/>
    <p:sldId id="439" r:id="rId33"/>
    <p:sldId id="268" r:id="rId34"/>
    <p:sldId id="259" r:id="rId35"/>
    <p:sldId id="270" r:id="rId36"/>
    <p:sldId id="271" r:id="rId37"/>
    <p:sldId id="438" r:id="rId38"/>
    <p:sldId id="275" r:id="rId39"/>
    <p:sldId id="421" r:id="rId40"/>
    <p:sldId id="422" r:id="rId41"/>
    <p:sldId id="274" r:id="rId42"/>
    <p:sldId id="278" r:id="rId43"/>
    <p:sldId id="282" r:id="rId44"/>
    <p:sldId id="283" r:id="rId45"/>
    <p:sldId id="284" r:id="rId46"/>
    <p:sldId id="285" r:id="rId47"/>
    <p:sldId id="290" r:id="rId48"/>
    <p:sldId id="291" r:id="rId49"/>
    <p:sldId id="310" r:id="rId50"/>
    <p:sldId id="314" r:id="rId51"/>
    <p:sldId id="436" r:id="rId52"/>
    <p:sldId id="311" r:id="rId53"/>
    <p:sldId id="262" r:id="rId54"/>
    <p:sldId id="312" r:id="rId55"/>
    <p:sldId id="317" r:id="rId56"/>
    <p:sldId id="318" r:id="rId57"/>
    <p:sldId id="319" r:id="rId58"/>
    <p:sldId id="325" r:id="rId59"/>
    <p:sldId id="321" r:id="rId60"/>
    <p:sldId id="322" r:id="rId61"/>
    <p:sldId id="323" r:id="rId62"/>
    <p:sldId id="320" r:id="rId63"/>
    <p:sldId id="328" r:id="rId64"/>
    <p:sldId id="329" r:id="rId65"/>
    <p:sldId id="330" r:id="rId66"/>
    <p:sldId id="331" r:id="rId67"/>
    <p:sldId id="332" r:id="rId68"/>
    <p:sldId id="333" r:id="rId69"/>
    <p:sldId id="334" r:id="rId70"/>
    <p:sldId id="335" r:id="rId71"/>
    <p:sldId id="336" r:id="rId72"/>
    <p:sldId id="341" r:id="rId73"/>
    <p:sldId id="458" r:id="rId74"/>
    <p:sldId id="441" r:id="rId75"/>
    <p:sldId id="442" r:id="rId76"/>
    <p:sldId id="443" r:id="rId77"/>
    <p:sldId id="444" r:id="rId78"/>
    <p:sldId id="423" r:id="rId79"/>
    <p:sldId id="390" r:id="rId80"/>
    <p:sldId id="352" r:id="rId81"/>
    <p:sldId id="391" r:id="rId82"/>
    <p:sldId id="445" r:id="rId83"/>
    <p:sldId id="397" r:id="rId84"/>
    <p:sldId id="424" r:id="rId85"/>
    <p:sldId id="440" r:id="rId86"/>
    <p:sldId id="446" r:id="rId87"/>
    <p:sldId id="425" r:id="rId88"/>
    <p:sldId id="404" r:id="rId89"/>
    <p:sldId id="426" r:id="rId90"/>
    <p:sldId id="427" r:id="rId91"/>
    <p:sldId id="428" r:id="rId92"/>
    <p:sldId id="429" r:id="rId93"/>
    <p:sldId id="405"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 id="418" r:id="rId107"/>
    <p:sldId id="419"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44" autoAdjust="0"/>
    <p:restoredTop sz="96333" autoAdjust="0"/>
  </p:normalViewPr>
  <p:slideViewPr>
    <p:cSldViewPr snapToGrid="0" snapToObjects="1">
      <p:cViewPr varScale="1">
        <p:scale>
          <a:sx n="85" d="100"/>
          <a:sy n="85" d="100"/>
        </p:scale>
        <p:origin x="168" y="147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80" d="100"/>
        <a:sy n="80" d="100"/>
      </p:scale>
      <p:origin x="0" y="9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tableStyles" Target="tableStyle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notesMaster" Target="notesMasters/notesMaster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 good father does not discipline in harshness and then reject and neglect his child.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Like the best earthly father, God wants us to realize that, despite his discipline, he also offers his comfort.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16</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2116130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comforted Judah through Jeremiah to both judge and restore (Jer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2908954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Jeremiah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220696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297FB0-F6D1-9B40-9DCC-AB859AB0127B}" type="slidenum">
              <a:rPr lang="en-US" sz="1200">
                <a:solidFill>
                  <a:prstClr val="black"/>
                </a:solidFill>
                <a:latin typeface="Calibri" charset="0"/>
                <a:cs typeface="Arial" charset="0"/>
              </a:rPr>
              <a:pPr eaLnBrk="1" hangingPunct="1"/>
              <a:t>25</a:t>
            </a:fld>
            <a:endParaRPr lang="en-US" sz="1200">
              <a:solidFill>
                <a:prstClr val="black"/>
              </a:solidFill>
              <a:latin typeface="Calibri"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Jeremiah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Jeremiah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comforted Judah throughout Jerusalem's fall that the 70-year exile would result in a new covenant (Jer 2–45).</a:t>
            </a:r>
            <a:r>
              <a:rPr lang="en-SG"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latin typeface="Arial" panose="020B0604020202020204" pitchFamily="34" charset="0"/>
                <a:cs typeface="Arial" panose="020B0604020202020204" pitchFamily="34" charset="0"/>
              </a:rPr>
              <a:t>God indicts the nation for its sinful treatment of God seen in its ingratitude, idolatry, immorality, and irrationality (Jer 2; see esp. 2:10-11).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1969611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7C0CF5-299A-B042-9B82-35ED7920B534}" type="slidenum">
              <a:rPr lang="en-US" sz="1200">
                <a:solidFill>
                  <a:prstClr val="black"/>
                </a:solidFill>
                <a:latin typeface="Calibri" charset="0"/>
                <a:cs typeface="Arial" charset="0"/>
              </a:rPr>
              <a:pPr eaLnBrk="1" hangingPunct="1"/>
              <a:t>32</a:t>
            </a:fld>
            <a:endParaRPr lang="en-US" sz="1200">
              <a:solidFill>
                <a:prstClr val="black"/>
              </a:solidFill>
              <a:latin typeface="Calibri"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Jeremiah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calls the nation to repent from </a:t>
            </a:r>
            <a:r>
              <a:rPr lang="en-US" sz="1200" b="1" i="1" kern="1200" dirty="0">
                <a:solidFill>
                  <a:schemeClr val="tx1"/>
                </a:solidFill>
                <a:effectLst/>
                <a:latin typeface="Arial" panose="020B0604020202020204" pitchFamily="34" charset="0"/>
                <a:ea typeface="+mn-ea"/>
                <a:cs typeface="Arial" panose="020B0604020202020204" pitchFamily="34" charset="0"/>
              </a:rPr>
              <a:t>spiritual adultery</a:t>
            </a:r>
            <a:r>
              <a:rPr lang="en-US" sz="1200" kern="1200" dirty="0">
                <a:solidFill>
                  <a:schemeClr val="tx1"/>
                </a:solidFill>
                <a:effectLst/>
                <a:latin typeface="Arial" panose="020B0604020202020204" pitchFamily="34" charset="0"/>
                <a:ea typeface="+mn-ea"/>
                <a:cs typeface="Arial" panose="020B0604020202020204" pitchFamily="34" charset="0"/>
              </a:rPr>
              <a:t> to motivate the people to escape the impending judgment of the Babylonians (Jer 3–6).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1613784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pursue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Jeremiah's temple address aims to convince the people to turn from their </a:t>
            </a:r>
            <a:r>
              <a:rPr lang="en-US" sz="1200" b="1" i="1" kern="1200" dirty="0">
                <a:solidFill>
                  <a:schemeClr val="tx1"/>
                </a:solidFill>
                <a:effectLst/>
                <a:latin typeface="Arial" panose="020B0604020202020204" pitchFamily="34" charset="0"/>
                <a:ea typeface="+mn-ea"/>
                <a:cs typeface="Arial" panose="020B0604020202020204" pitchFamily="34" charset="0"/>
              </a:rPr>
              <a:t>false reliance on the temple</a:t>
            </a:r>
            <a:r>
              <a:rPr lang="en-US" sz="1200" kern="1200" dirty="0">
                <a:solidFill>
                  <a:schemeClr val="tx1"/>
                </a:solidFill>
                <a:effectLst/>
                <a:latin typeface="Arial" panose="020B0604020202020204" pitchFamily="34" charset="0"/>
                <a:ea typeface="+mn-ea"/>
                <a:cs typeface="Arial" panose="020B0604020202020204" pitchFamily="34" charset="0"/>
              </a:rPr>
              <a:t> and idolatry to avoid impending judgment (Jer 7–10).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3606709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D3A02-2120-0346-BC01-4DC2763C6656}" type="slidenum">
              <a:rPr lang="en-US" sz="1200">
                <a:solidFill>
                  <a:prstClr val="black"/>
                </a:solidFill>
                <a:latin typeface="Calibri" charset="0"/>
                <a:cs typeface="Arial" charset="0"/>
              </a:rPr>
              <a:pPr eaLnBrk="1" hangingPunct="1"/>
              <a:t>36</a:t>
            </a:fld>
            <a:endParaRPr lang="en-US" sz="1200">
              <a:solidFill>
                <a:prstClr val="black"/>
              </a:solidFill>
              <a:latin typeface="Calibri"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Jeremiah to stop praying for the people. Their evil had become unthinkable and were even sacrificing their children to pagan gods.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t>
            </a:r>
            <a:r>
              <a:rPr lang="en-US" dirty="0" err="1">
                <a:latin typeface="Arial"/>
                <a:ea typeface="ＭＳ Ｐゴシック" charset="0"/>
                <a:cs typeface="Arial"/>
              </a:rPr>
              <a:t>Anathoth</a:t>
            </a:r>
            <a:r>
              <a:rPr lang="en-US" dirty="0">
                <a:latin typeface="Arial"/>
                <a:ea typeface="ＭＳ Ｐゴシック" charset="0"/>
                <a:cs typeface="Arial"/>
              </a:rPr>
              <a:t>, Jeremiah</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Jeremiah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631FB-D701-E44C-967D-5DFC455D4BDA}" type="slidenum">
              <a:rPr lang="en-US" sz="1200">
                <a:solidFill>
                  <a:prstClr val="black"/>
                </a:solidFill>
                <a:latin typeface="Calibri" charset="0"/>
                <a:cs typeface="Arial" charset="0"/>
              </a:rPr>
              <a:pPr eaLnBrk="1" hangingPunct="1"/>
              <a:t>40</a:t>
            </a:fld>
            <a:endParaRPr lang="en-US" sz="1200">
              <a:solidFill>
                <a:prstClr val="black"/>
              </a:solidFill>
              <a:latin typeface="Calibri"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2 basket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97C01-0E2A-EF49-BEC8-0433B996981E}" type="slidenum">
              <a:rPr lang="en-US" sz="1200">
                <a:solidFill>
                  <a:prstClr val="black"/>
                </a:solidFill>
                <a:latin typeface="Calibri" charset="0"/>
                <a:cs typeface="Arial" charset="0"/>
              </a:rPr>
              <a:pPr eaLnBrk="1" hangingPunct="1"/>
              <a:t>42</a:t>
            </a:fld>
            <a:endParaRPr lang="en-US" sz="1200">
              <a:solidFill>
                <a:prstClr val="black"/>
              </a:solidFill>
              <a:latin typeface="Calibri"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Jeremiah's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Jeremiah the </a:t>
            </a:r>
            <a:r>
              <a:rPr lang="en-GB" dirty="0">
                <a:latin typeface="Arial"/>
                <a:ea typeface="ＭＳ Ｐゴシック" charset="0"/>
                <a:cs typeface="Arial"/>
              </a:rPr>
              <a:t>70 years captivity.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43</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 first exile of people • in</a:t>
            </a:r>
            <a:r>
              <a:rPr lang="en-US" baseline="0" dirty="0">
                <a:latin typeface="Arial"/>
                <a:ea typeface="ＭＳ Ｐゴシック" charset="0"/>
                <a:cs typeface="Arial"/>
              </a:rPr>
              <a:t> 605 was followed by the full destruction of the temple • in 586. These two key dates begin two separate 70-year exiles! • Cyrus decreed that the people could return in 539, • which was completed in 536, which was 70 years after Daniel was taken and can properly be called • the People Exile. But the temple was not rebuilt • until 516, giving us another 70-year exile called • the Temple Exile.  God told Jeremiah that the exile would last 70 years (Jer 25:11-12). This was </a:t>
            </a:r>
            <a:r>
              <a:rPr lang="en-US" i="1" baseline="0" dirty="0">
                <a:latin typeface="Arial"/>
                <a:ea typeface="ＭＳ Ｐゴシック" charset="0"/>
                <a:cs typeface="Arial"/>
              </a:rPr>
              <a:t>doubly</a:t>
            </a:r>
            <a:r>
              <a:rPr lang="en-US" baseline="0" dirty="0">
                <a:latin typeface="Arial"/>
                <a:ea typeface="ＭＳ Ｐゴシック" charset="0"/>
                <a:cs typeface="Arial"/>
              </a:rPr>
              <a:t> true, whether we consider him talking about the people or the temple! Both lasted 70 years!</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Jerusalem’s leaders reject Jeremiah and lead to captivity as unavoidable (Jer 26–29).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4262751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373D4-73BA-6741-844B-589D1F79FA52}" type="slidenum">
              <a:rPr lang="en-US" sz="1200">
                <a:solidFill>
                  <a:prstClr val="black"/>
                </a:solidFill>
                <a:latin typeface="Calibri" charset="0"/>
                <a:cs typeface="Arial" charset="0"/>
              </a:rPr>
              <a:pPr eaLnBrk="1" hangingPunct="1"/>
              <a:t>46</a:t>
            </a:fld>
            <a:endParaRPr lang="en-US" sz="1200">
              <a:solidFill>
                <a:prstClr val="black"/>
              </a:solidFill>
              <a:latin typeface="Calibri"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Jeremiah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false prophets continued</a:t>
            </a:r>
            <a:r>
              <a:rPr lang="en-US" baseline="0" dirty="0">
                <a:latin typeface="Arial" panose="020B0604020202020204" pitchFamily="34" charset="0"/>
                <a:cs typeface="Arial" panose="020B0604020202020204" pitchFamily="34" charset="0"/>
              </a:rPr>
              <a:t> to predict peace for the rebellious people in chapter 28.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95349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48</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One way you can tell a false prophet is if he only predicts good news!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960F5D1F-8B00-E645-B7B1-3A8B33019CBB}" type="slidenum">
              <a:rPr lang="en-US" sz="1200">
                <a:solidFill>
                  <a:prstClr val="white"/>
                </a:solidFill>
              </a:rPr>
              <a:pPr eaLnBrk="1" hangingPunct="1"/>
              <a:t>50</a:t>
            </a:fld>
            <a:endParaRPr lang="en-US" sz="1200">
              <a:solidFill>
                <a:prstClr val="white"/>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870E0DF7-9D98-9841-8600-2D33256A9FAF}" type="slidenum">
              <a:rPr lang="en-US" sz="1200">
                <a:solidFill>
                  <a:prstClr val="white"/>
                </a:solidFill>
              </a:rPr>
              <a:pPr eaLnBrk="1" hangingPunct="1"/>
              <a:t>51</a:t>
            </a:fld>
            <a:endParaRPr lang="en-US" sz="1200">
              <a:solidFill>
                <a:prstClr val="white"/>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faces serious opposition from false prophets. </a:t>
            </a:r>
            <a:r>
              <a:rPr lang="en-US" dirty="0" err="1">
                <a:latin typeface="Arial"/>
                <a:ea typeface="ＭＳ Ｐゴシック" charset="0"/>
                <a:cs typeface="Arial"/>
              </a:rPr>
              <a:t>Hananiah</a:t>
            </a:r>
            <a:r>
              <a:rPr lang="en-US" dirty="0">
                <a:latin typeface="Arial"/>
                <a:ea typeface="ＭＳ Ｐゴシック" charset="0"/>
                <a:cs typeface="Arial"/>
              </a:rPr>
              <a:t> seizes Jeremiah</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a:t>
            </a:r>
            <a:r>
              <a:rPr lang="en-US" dirty="0" err="1">
                <a:latin typeface="Arial"/>
                <a:ea typeface="ＭＳ Ｐゴシック" charset="0"/>
                <a:cs typeface="Arial"/>
              </a:rPr>
              <a:t>Shemaiah</a:t>
            </a:r>
            <a:r>
              <a:rPr lang="en-US" dirty="0">
                <a:latin typeface="Arial"/>
                <a:ea typeface="ＭＳ Ｐゴシック" charset="0"/>
                <a:cs typeface="Arial"/>
              </a:rPr>
              <a:t> the false prophet also opposes Jeremiah.</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73507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Jeremiah 30-33 as the Book of Comfort or Book of Consolation. Jeremiah</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Jeremiah to buy a field in Jerusalem from his cousin, </a:t>
            </a:r>
            <a:r>
              <a:rPr lang="en-US" dirty="0" err="1">
                <a:latin typeface="Arial"/>
                <a:ea typeface="ＭＳ Ｐゴシック" charset="0"/>
                <a:cs typeface="Arial"/>
              </a:rPr>
              <a:t>Hanamel</a:t>
            </a:r>
            <a:r>
              <a:rPr lang="en-US" dirty="0">
                <a:latin typeface="Arial"/>
                <a:ea typeface="ＭＳ Ｐゴシック" charset="0"/>
                <a:cs typeface="Arial"/>
              </a:rPr>
              <a:t>,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2102751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AAB87-998C-5145-BCA5-E789BCC71F81}" type="slidenum">
              <a:rPr lang="en-US" sz="1200">
                <a:solidFill>
                  <a:prstClr val="black"/>
                </a:solidFill>
                <a:latin typeface="Calibri" charset="0"/>
              </a:rPr>
              <a:pPr eaLnBrk="1" hangingPunct="1"/>
              <a:t>56</a:t>
            </a:fld>
            <a:endParaRPr lang="en-US" sz="1200">
              <a:solidFill>
                <a:prstClr val="black"/>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Jeremiah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271DBF-9AE1-0F4B-B741-4DC707DDF1EC}" type="slidenum">
              <a:rPr lang="en-US" sz="1200">
                <a:solidFill>
                  <a:prstClr val="black"/>
                </a:solidFill>
                <a:latin typeface="Calibri" charset="0"/>
              </a:rPr>
              <a:pPr eaLnBrk="1" hangingPunct="1"/>
              <a:t>58</a:t>
            </a:fld>
            <a:endParaRPr lang="en-US" sz="1200">
              <a:solidFill>
                <a:prstClr val="black"/>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C1D3A4-0773-2D4D-ABBC-14E24974A5AD}" type="slidenum">
              <a:rPr lang="en-US" sz="1200">
                <a:solidFill>
                  <a:prstClr val="black"/>
                </a:solidFill>
                <a:latin typeface="Calibri" charset="0"/>
              </a:rPr>
              <a:pPr eaLnBrk="1" hangingPunct="1"/>
              <a:t>59</a:t>
            </a:fld>
            <a:endParaRPr lang="en-US" sz="1200">
              <a:solidFill>
                <a:prstClr val="black"/>
              </a:solidFill>
              <a:latin typeface="Calibri"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a:t>
            </a:r>
            <a:r>
              <a:rPr lang="en-US" sz="1100" b="0" dirty="0" err="1">
                <a:latin typeface="Arial" panose="020B0604020202020204" pitchFamily="34" charset="0"/>
                <a:ea typeface="ＭＳ Ｐゴシック" charset="0"/>
                <a:cs typeface="Arial" panose="020B0604020202020204" pitchFamily="34" charset="0"/>
              </a:rPr>
              <a:t>Wadi</a:t>
            </a:r>
            <a:r>
              <a:rPr lang="en-US" sz="1100" b="0" dirty="0">
                <a:latin typeface="Arial" panose="020B0604020202020204" pitchFamily="34" charset="0"/>
                <a:ea typeface="ＭＳ Ｐゴシック" charset="0"/>
                <a:cs typeface="Arial" panose="020B0604020202020204" pitchFamily="34" charset="0"/>
              </a:rPr>
              <a:t>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1A4511-0FA2-E147-80BA-43214466566A}"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0DD49-A05C-B141-8160-34BB4EBFE4C9}"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588047-64C6-214B-AB8D-659B5A42A2DB}" type="slidenum">
              <a:rPr lang="en-US" sz="1200">
                <a:solidFill>
                  <a:prstClr val="black"/>
                </a:solidFill>
                <a:latin typeface="Calibri" charset="0"/>
              </a:rPr>
              <a:pPr eaLnBrk="1" hangingPunct="1"/>
              <a:t>62</a:t>
            </a:fld>
            <a:endParaRPr lang="en-US" sz="1200">
              <a:solidFill>
                <a:prstClr val="black"/>
              </a:solidFill>
              <a:latin typeface="Calibri"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dirty="0">
                <a:latin typeface="Arial" charset="0"/>
                <a:ea typeface="SimSun" charset="0"/>
                <a:cs typeface="SimSun" charset="0"/>
              </a:rPr>
              <a:t>CH-02-Nature-103</a:t>
            </a:r>
          </a:p>
          <a:p>
            <a:pPr eaLnBrk="1" hangingPunct="1"/>
            <a:r>
              <a:rPr lang="en-US" altLang="zh-CN" dirty="0">
                <a:latin typeface="Arial" charset="0"/>
                <a:ea typeface="SimSun" charset="0"/>
                <a:cs typeface="SimSun" charset="0"/>
              </a:rPr>
              <a:t>OS-02-Exodus-267-p22</a:t>
            </a:r>
          </a:p>
          <a:p>
            <a:pPr eaLnBrk="1" hangingPunct="1"/>
            <a:r>
              <a:rPr lang="en-US" altLang="zh-CN" dirty="0">
                <a:latin typeface="Arial" charset="0"/>
                <a:ea typeface="SimSun" charset="0"/>
                <a:cs typeface="SimSun" charset="0"/>
              </a:rPr>
              <a:t>OS-05-Deut-248-p22</a:t>
            </a:r>
          </a:p>
          <a:p>
            <a:pPr eaLnBrk="1" hangingPunct="1"/>
            <a:r>
              <a:rPr lang="en-US" altLang="zh-CN" dirty="0">
                <a:latin typeface="Arial" charset="0"/>
                <a:ea typeface="SimSun" charset="0"/>
                <a:cs typeface="SimSun" charset="0"/>
              </a:rPr>
              <a:t>OS-10-2Sam-96-p22</a:t>
            </a:r>
          </a:p>
          <a:p>
            <a:pPr eaLnBrk="1" hangingPunct="1"/>
            <a:r>
              <a:rPr lang="en-US" altLang="zh-CN" dirty="0">
                <a:latin typeface="Arial" charset="0"/>
                <a:ea typeface="SimSun" charset="0"/>
                <a:cs typeface="SimSun" charset="0"/>
              </a:rPr>
              <a:t>OS-24-Jeremiah-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charset="0"/>
                <a:ea typeface="SimSun" charset="0"/>
                <a:cs typeface="SimSun" charset="0"/>
              </a:rPr>
              <a:t>NS-09-Gal-125</a:t>
            </a:r>
          </a:p>
          <a:p>
            <a:pPr eaLnBrk="1" hangingPunct="1"/>
            <a:r>
              <a:rPr lang="en-US" altLang="zh-CN" dirty="0">
                <a:latin typeface="Arial" charset="0"/>
                <a:ea typeface="SimSun" charset="0"/>
                <a:cs typeface="SimSun" charset="0"/>
              </a:rPr>
              <a:t>NS-19-Hebrews-319</a:t>
            </a:r>
          </a:p>
          <a:p>
            <a:pPr eaLnBrk="1" hangingPunct="1"/>
            <a:r>
              <a:rPr lang="en-US" altLang="zh-CN" dirty="0">
                <a:latin typeface="Arial" charset="0"/>
                <a:ea typeface="SimSun" charset="0"/>
                <a:cs typeface="SimSun" charset="0"/>
              </a:rPr>
              <a:t>SA-08-Mosaic Law-19</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185462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 temptation for Ahab in Isaiah's time was to trust in a coalition of other nations to fight Assyria—yet God told them to trust him instead. Why?</a:t>
            </a:r>
            <a:r>
              <a:rPr lang="en-US" baseline="0">
                <a:latin typeface="Arial"/>
                <a:ea typeface="ＭＳ Ｐゴシック" charset="0"/>
                <a:cs typeface="Arial"/>
              </a:rPr>
              <a:t> All these nations would fall to Assyria since God had appointed it. </a:t>
            </a:r>
            <a:r>
              <a:rPr lang="en-US">
                <a:latin typeface="Arial"/>
                <a:ea typeface="ＭＳ Ｐゴシック" charset="0"/>
                <a:cs typeface="Arial"/>
              </a:rPr>
              <a:t>The Assyrians later destroyed the northern nation of Israel during Isaiah’s lifetime—as well as 46 cities of Judah. </a:t>
            </a:r>
          </a:p>
          <a:p>
            <a:r>
              <a:rPr lang="en-US">
                <a:latin typeface="Arial"/>
                <a:ea typeface="ＭＳ Ｐゴシック" charset="0"/>
                <a:cs typeface="Arial"/>
              </a:rPr>
              <a:t>In such a time of calamity, whom would Judah trust? </a:t>
            </a:r>
          </a:p>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00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3562423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we study the Scripture book-by-book, today we come to the book of Jeremiah. </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0BB48C-C49E-6747-A139-BDAC751A28B2}"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Jeremiah show up in our lives today?</a:t>
            </a:r>
          </a:p>
        </p:txBody>
      </p:sp>
      <p:sp>
        <p:nvSpPr>
          <p:cNvPr id="4" name="Slide Number Placeholder 3"/>
          <p:cNvSpPr>
            <a:spLocks noGrp="1"/>
          </p:cNvSpPr>
          <p:nvPr>
            <p:ph type="sldNum" sz="quarter" idx="5"/>
          </p:nvPr>
        </p:nvSpPr>
        <p:spPr/>
        <p:txBody>
          <a:bodyPr/>
          <a:lstStyle/>
          <a:p>
            <a:fld id="{A079FDE9-4B2D-884B-BE4B-021913485B06}" type="slidenum">
              <a:rPr lang="en-US" smtClean="0"/>
              <a:t>83</a:t>
            </a:fld>
            <a:endParaRPr lang="en-US"/>
          </a:p>
        </p:txBody>
      </p:sp>
    </p:spTree>
    <p:extLst>
      <p:ext uri="{BB962C8B-B14F-4D97-AF65-F5344CB8AC3E}">
        <p14:creationId xmlns:p14="http://schemas.microsoft.com/office/powerpoint/2010/main" val="3423439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Jeremiah</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en-US" b="0" dirty="0">
                <a:latin typeface="Arial"/>
                <a:cs typeface="Arial"/>
              </a:rPr>
              <a:t>Jeremiah told God wanted them to stay in the land but they rejected his counsel. </a:t>
            </a:r>
          </a:p>
          <a:p>
            <a:r>
              <a:rPr lang="en-US" b="0" dirty="0">
                <a:latin typeface="Arial"/>
                <a:cs typeface="Arial"/>
              </a:rPr>
              <a:t>A large group still fled to Egypt, taking Jeremiah and Baruch.</a:t>
            </a:r>
          </a:p>
          <a:p>
            <a:r>
              <a:rPr lang="en-US" b="0" dirty="0">
                <a:latin typeface="Arial"/>
                <a:cs typeface="Arial"/>
              </a:rPr>
              <a:t>Even in Egypt, Jeremiah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F331AA-DF1B-104F-87DE-3B8AEC5E67AD}" type="slidenum">
              <a:rPr lang="en-US" sz="1200">
                <a:solidFill>
                  <a:prstClr val="black"/>
                </a:solidFill>
                <a:latin typeface="Calibri" charset="0"/>
              </a:rPr>
              <a:pPr eaLnBrk="1" hangingPunct="1"/>
              <a:t>85</a:t>
            </a:fld>
            <a:endParaRPr lang="en-US"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Jeremiah was the only prophet to live through the 586 BC fall of Jerusalem. God called him to show God’s compassion even in Judah’s darkest hours.</a:t>
            </a:r>
            <a:r>
              <a:rPr lang="en-SG" dirty="0">
                <a:effectLst/>
                <a:latin typeface="Arial"/>
                <a:cs typeface="Arial"/>
              </a:rPr>
              <a:t> </a:t>
            </a:r>
            <a:r>
              <a:rPr lang="en-US" dirty="0">
                <a:latin typeface="Arial"/>
                <a:cs typeface="Arial"/>
              </a:rPr>
              <a:t>Jeremiah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88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CB2A8-A355-E549-9577-5406C9DB01D3}" type="slidenum">
              <a:rPr lang="en-US" sz="1200">
                <a:solidFill>
                  <a:prstClr val="black"/>
                </a:solidFill>
                <a:latin typeface="Calibri" charset="0"/>
              </a:rPr>
              <a:pPr eaLnBrk="1" hangingPunct="1"/>
              <a:t>89</a:t>
            </a:fld>
            <a:endParaRPr lang="en-US" sz="1200">
              <a:solidFill>
                <a:prstClr val="black"/>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49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a:t>
            </a:r>
            <a:r>
              <a:rPr lang="en-US" dirty="0" err="1">
                <a:latin typeface="Arial"/>
                <a:ea typeface="ＭＳ Ｐゴシック" charset="0"/>
                <a:cs typeface="Arial"/>
              </a:rPr>
              <a:t>descendents</a:t>
            </a:r>
            <a:r>
              <a:rPr lang="en-US" dirty="0">
                <a:latin typeface="Arial"/>
                <a:ea typeface="ＭＳ Ｐゴシック" charset="0"/>
                <a:cs typeface="Arial"/>
              </a:rPr>
              <a:t>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A5C991-0D15-8648-B6F0-5404C670CB39}" type="slidenum">
              <a:rPr lang="en-US" sz="1200">
                <a:solidFill>
                  <a:prstClr val="black"/>
                </a:solidFill>
                <a:latin typeface="Calibri" charset="0"/>
              </a:rPr>
              <a:pPr eaLnBrk="1" hangingPunct="1"/>
              <a:t>90</a:t>
            </a:fld>
            <a:endParaRPr lang="en-US" sz="1200">
              <a:solidFill>
                <a:prstClr val="black"/>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5/2/22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20518474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5/2/22</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0714757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5/2/22</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69315797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5/2/22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977598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5/2/22</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64711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64338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5/2/22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60635305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5/2/22</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83262619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5/2/22</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77633581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5/2/22</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458252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666795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224616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5/2/22</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327983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792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9168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9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82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1885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796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59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969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854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0762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51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1160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4864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0655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4128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61970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79329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95945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50186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3600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65107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64293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9878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95878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57579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5171"/>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663884"/>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147583"/>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583836"/>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767966"/>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492436"/>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454626"/>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69959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5/2/22</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232102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AC3855E4-CED5-6B40-A4C0-234B7DA8619D}" type="slidenum">
              <a:rPr lang="en-US"/>
              <a:pPr>
                <a:defRPr/>
              </a:pPr>
              <a:t>‹#›</a:t>
            </a:fld>
            <a:endParaRPr lang="en-US"/>
          </a:p>
        </p:txBody>
      </p:sp>
    </p:spTree>
    <p:extLst>
      <p:ext uri="{BB962C8B-B14F-4D97-AF65-F5344CB8AC3E}">
        <p14:creationId xmlns:p14="http://schemas.microsoft.com/office/powerpoint/2010/main" val="18119200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347480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41852444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086641205"/>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645118880"/>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95156889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297939457"/>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686403521"/>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61706519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519489807"/>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13013934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97619392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94301589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31012508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11.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6"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6.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555047"/>
      </p:ext>
    </p:extLst>
  </p:cSld>
  <p:clrMap bg1="dk2" tx1="lt1" bg2="dk1" tx2="lt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86023175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5/2/22</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5681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defTabSz="914400" fontAlgn="base">
              <a:spcBef>
                <a:spcPct val="0"/>
              </a:spcBef>
              <a:spcAft>
                <a:spcPct val="0"/>
              </a:spcAft>
              <a:defRPr/>
            </a:pPr>
            <a:fld id="{71756F61-30D4-B148-BED6-7E63EC18D05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5258498"/>
      </p:ext>
    </p:extLst>
  </p:cSld>
  <p:clrMap bg1="dk2" tx1="lt1" bg2="dk1" tx2="lt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94A04964-6F10-374B-93F0-578960873101}" type="slidenum">
              <a:rPr lang="en-US" altLang="ja-JP"/>
              <a:pPr defTabSz="914400" fontAlgn="base">
                <a:spcBef>
                  <a:spcPct val="0"/>
                </a:spcBef>
                <a:spcAft>
                  <a:spcPct val="0"/>
                </a:spcAft>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1956074"/>
      </p:ext>
    </p:extLst>
  </p:cSld>
  <p:clrMap bg1="dk2" tx1="lt1" bg2="dk1" tx2="lt2" accent1="accent1" accent2="accent2" accent3="accent3" accent4="accent4" accent5="accent5" accent6="accent6" hlink="hlink" folHlink="folHlink"/>
  <p:sldLayoutIdLst>
    <p:sldLayoutId id="2147483690" r:id="rId1"/>
    <p:sldLayoutId id="2147483691"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764629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fontAlgn="base">
              <a:spcBef>
                <a:spcPct val="0"/>
              </a:spcBef>
              <a:spcAft>
                <a:spcPct val="0"/>
              </a:spcAft>
              <a:defRPr/>
            </a:pPr>
            <a:fld id="{F7381B6D-9B86-EA42-8D99-657DFE49BEFE}"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97098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defTabSz="914400" fontAlgn="base">
              <a:spcBef>
                <a:spcPct val="0"/>
              </a:spcBef>
              <a:spcAft>
                <a:spcPct val="0"/>
              </a:spcAft>
              <a:defRPr/>
            </a:pPr>
            <a:fld id="{009F7E4D-9E2A-0243-9D6B-3C450602AD42}"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166455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283756"/>
      </p:ext>
    </p:extLst>
  </p:cSld>
  <p:clrMap bg1="dk2" tx1="lt1" bg2="dk1" tx2="lt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54BFE795-9126-C240-845A-8C34343B351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48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048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35774073"/>
      </p:ext>
    </p:extLst>
  </p:cSld>
  <p:clrMap bg1="dk2" tx1="lt1" bg2="dk1" tx2="lt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3.wmf"/><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2.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80.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wmf"/></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2041535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162112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433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spTree>
    <p:extLst>
      <p:ext uri="{BB962C8B-B14F-4D97-AF65-F5344CB8AC3E}">
        <p14:creationId xmlns:p14="http://schemas.microsoft.com/office/powerpoint/2010/main" val="174962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11299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333100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886904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Jeremiah</a:t>
            </a: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mr-IN"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dirty="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dirty="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2631784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Inevitable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474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966565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739211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…For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our God has doomed us to perish and given us poisoned water to drink, because we have sinned against him</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(8:14b).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474</a:t>
            </a:r>
          </a:p>
        </p:txBody>
      </p:sp>
    </p:spTree>
    <p:extLst>
      <p:ext uri="{BB962C8B-B14F-4D97-AF65-F5344CB8AC3E}">
        <p14:creationId xmlns:p14="http://schemas.microsoft.com/office/powerpoint/2010/main" val="1579614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1188842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1847169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
        <p:nvSpPr>
          <p:cNvPr id="4" name="Rectangle 2"/>
          <p:cNvSpPr txBox="1">
            <a:spLocks noChangeArrowheads="1"/>
          </p:cNvSpPr>
          <p:nvPr/>
        </p:nvSpPr>
        <p:spPr bwMode="auto">
          <a:xfrm>
            <a:off x="0" y="131533"/>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defRPr/>
            </a:pPr>
            <a:r>
              <a:rPr lang="en-US" sz="5400" dirty="0">
                <a:effectLst>
                  <a:glow rad="127000">
                    <a:schemeClr val="tx1"/>
                  </a:glow>
                </a:effectLst>
                <a:latin typeface="Arial" charset="0"/>
                <a:ea typeface="ＭＳ Ｐゴシック" charset="0"/>
                <a:cs typeface="ＭＳ Ｐゴシック" charset="0"/>
              </a:rPr>
              <a:t>4 ways...</a:t>
            </a:r>
          </a:p>
        </p:txBody>
      </p:sp>
    </p:spTree>
    <p:extLst>
      <p:ext uri="{BB962C8B-B14F-4D97-AF65-F5344CB8AC3E}">
        <p14:creationId xmlns:p14="http://schemas.microsoft.com/office/powerpoint/2010/main" val="327149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11861337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a:t>
            </a:r>
          </a:p>
        </p:txBody>
      </p:sp>
    </p:spTree>
    <p:extLst>
      <p:ext uri="{BB962C8B-B14F-4D97-AF65-F5344CB8AC3E}">
        <p14:creationId xmlns:p14="http://schemas.microsoft.com/office/powerpoint/2010/main" val="61765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Isaiah</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Hosea</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45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Jeremiah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40+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Micah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25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67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God Calls and Commissions Jeremiah</a:t>
            </a: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dirty="0">
                <a:solidFill>
                  <a:prstClr val="black"/>
                </a:solidFill>
              </a:rPr>
              <a:t>King Josiah</a:t>
            </a:r>
            <a:r>
              <a:rPr lang="mr-IN" altLang="ja-JP" b="1" dirty="0">
                <a:solidFill>
                  <a:prstClr val="black"/>
                </a:solidFill>
              </a:rPr>
              <a:t>'</a:t>
            </a:r>
            <a:r>
              <a:rPr lang="en-US" b="1" dirty="0">
                <a:solidFill>
                  <a:prstClr val="black"/>
                </a:solidFill>
              </a:rPr>
              <a:t>s reign and reforms did not last.</a:t>
            </a:r>
          </a:p>
          <a:p>
            <a:pPr defTabSz="914400" eaLnBrk="1" fontAlgn="base" hangingPunct="1">
              <a:spcBef>
                <a:spcPct val="50000"/>
              </a:spcBef>
              <a:spcAft>
                <a:spcPct val="0"/>
              </a:spcAft>
            </a:pPr>
            <a:r>
              <a:rPr lang="en-US" b="1" dirty="0">
                <a:solidFill>
                  <a:prstClr val="black"/>
                </a:solidFill>
              </a:rPr>
              <a:t>God calls a YOUNG MAN!</a:t>
            </a:r>
          </a:p>
          <a:p>
            <a:pPr defTabSz="914400" eaLnBrk="1" fontAlgn="base" hangingPunct="1">
              <a:spcBef>
                <a:spcPct val="50000"/>
              </a:spcBef>
              <a:spcAft>
                <a:spcPct val="0"/>
              </a:spcAft>
            </a:pPr>
            <a:endParaRPr lang="en-US" b="1" dirty="0">
              <a:solidFill>
                <a:prstClr val="black"/>
              </a:solidFill>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en-US" sz="2400" b="1">
                <a:solidFill>
                  <a:prstClr val="white"/>
                </a:solidFill>
                <a:latin typeface="Arial" charset="0"/>
                <a:ea typeface="ＭＳ Ｐゴシック" charset="0"/>
                <a:cs typeface="ＭＳ Ｐゴシック" charset="0"/>
              </a:rPr>
              <a:t>Jer. 1:4-9</a:t>
            </a: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a:solidFill>
                  <a:prstClr val="black"/>
                </a:solidFill>
                <a:latin typeface="Georgia" charset="0"/>
              </a:rPr>
              <a:t>Source:  </a:t>
            </a:r>
            <a:r>
              <a:rPr lang="en-US" sz="1000" i="1">
                <a:solidFill>
                  <a:prstClr val="black"/>
                </a:solidFill>
                <a:latin typeface="Georgia" charset="0"/>
              </a:rPr>
              <a:t>The Picture Bible</a:t>
            </a:r>
            <a:r>
              <a:rPr lang="en-US" sz="1000">
                <a:solidFill>
                  <a:prstClr val="black"/>
                </a:solidFill>
                <a:latin typeface="Georgia" charset="0"/>
              </a:rPr>
              <a:t> (Chariot Books, David C Cook, 1978)</a:t>
            </a:r>
          </a:p>
        </p:txBody>
      </p:sp>
    </p:spTree>
    <p:extLst>
      <p:ext uri="{BB962C8B-B14F-4D97-AF65-F5344CB8AC3E}">
        <p14:creationId xmlns:p14="http://schemas.microsoft.com/office/powerpoint/2010/main" val="164607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SzPct val="85000"/>
              <a:buFont typeface="Wingdings 2" charset="0"/>
              <a:buNone/>
            </a:pP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mr-IN" altLang="ja-JP" b="1" dirty="0">
                <a:solidFill>
                  <a:prstClr val="black"/>
                </a:solidFill>
              </a:rPr>
              <a:t>"</a:t>
            </a:r>
            <a:r>
              <a:rPr lang="en-US" altLang="ja-JP" b="1" dirty="0">
                <a:solidFill>
                  <a:prstClr val="black"/>
                </a:solidFill>
              </a:rPr>
              <a:t>Before I formed you in the womb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knew you</a:t>
            </a:r>
            <a:r>
              <a:rPr lang="en-US" b="1" dirty="0">
                <a:solidFill>
                  <a:prstClr val="black"/>
                </a:solidFill>
              </a:rPr>
              <a:t>, before you were born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set you apart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appointed you </a:t>
            </a:r>
            <a:r>
              <a:rPr lang="en-US" b="1" dirty="0">
                <a:solidFill>
                  <a:prstClr val="black"/>
                </a:solidFill>
              </a:rPr>
              <a:t>as a prophet to </a:t>
            </a:r>
          </a:p>
          <a:p>
            <a:pPr defTabSz="914400" fontAlgn="base">
              <a:spcBef>
                <a:spcPct val="0"/>
              </a:spcBef>
              <a:spcAft>
                <a:spcPct val="0"/>
              </a:spcAft>
              <a:buSzPct val="85000"/>
              <a:buFont typeface="Wingdings 2" charset="0"/>
              <a:buNone/>
            </a:pPr>
            <a:r>
              <a:rPr lang="en-US" b="1" dirty="0">
                <a:solidFill>
                  <a:prstClr val="black"/>
                </a:solidFill>
              </a:rPr>
              <a:t>					the nations…</a:t>
            </a:r>
          </a:p>
          <a:p>
            <a:pPr defTabSz="914400" fontAlgn="base">
              <a:spcBef>
                <a:spcPct val="0"/>
              </a:spcBef>
              <a:spcAft>
                <a:spcPct val="0"/>
              </a:spcAft>
              <a:buSzPct val="85000"/>
              <a:buFont typeface="Wingdings 2" charset="0"/>
              <a:buNone/>
            </a:pPr>
            <a:r>
              <a:rPr lang="en-US" b="1" dirty="0">
                <a:solidFill>
                  <a:prstClr val="black"/>
                </a:solidFill>
              </a:rPr>
              <a:t>Do not say, </a:t>
            </a:r>
            <a:r>
              <a:rPr lang="mr-IN" altLang="ja-JP" b="1" dirty="0">
                <a:solidFill>
                  <a:prstClr val="black"/>
                </a:solidFill>
              </a:rPr>
              <a:t>'</a:t>
            </a:r>
            <a:r>
              <a:rPr lang="en-US" b="1" dirty="0">
                <a:solidFill>
                  <a:prstClr val="black"/>
                </a:solidFill>
              </a:rPr>
              <a:t>I am only a child.</a:t>
            </a:r>
            <a:r>
              <a:rPr lang="mr-IN" altLang="ja-JP" b="1" dirty="0">
                <a:solidFill>
                  <a:prstClr val="black"/>
                </a:solidFill>
              </a:rPr>
              <a: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You must go to everyone I send you to and say whatever I command you. Do not be afraid of them for I am with you and will rescue you… Now, I have put my words in your mouth …</a:t>
            </a:r>
          </a:p>
          <a:p>
            <a:pPr defTabSz="914400" fontAlgn="base">
              <a:spcBef>
                <a:spcPct val="0"/>
              </a:spcBef>
              <a:spcAft>
                <a:spcPct val="0"/>
              </a:spcAft>
              <a:buSzPct val="85000"/>
              <a:buFont typeface="Wingdings 2" charset="0"/>
              <a:buNone/>
            </a:pPr>
            <a:endParaRPr lang="en-US" b="1" dirty="0">
              <a:solidFill>
                <a:prstClr val="black"/>
              </a:solidFill>
            </a:endParaRPr>
          </a:p>
          <a:p>
            <a:pPr defTabSz="914400" fontAlgn="base">
              <a:spcBef>
                <a:spcPct val="0"/>
              </a:spcBef>
              <a:spcAft>
                <a:spcPct val="0"/>
              </a:spcAft>
              <a:buSzPct val="85000"/>
              <a:buFont typeface="Wingdings 2" charset="0"/>
              <a:buNone/>
            </a:pPr>
            <a:r>
              <a:rPr lang="en-US" b="1" dirty="0">
                <a:solidFill>
                  <a:prstClr val="black"/>
                </a:solidFill>
              </a:rPr>
              <a:t>			</a:t>
            </a:r>
            <a:r>
              <a:rPr lang="en-US" sz="2800" b="1" dirty="0">
                <a:solidFill>
                  <a:srgbClr val="FF0000"/>
                </a:solidFill>
              </a:rPr>
              <a:t>Jer. 1:5, 7-9</a:t>
            </a:r>
          </a:p>
        </p:txBody>
      </p:sp>
    </p:spTree>
    <p:extLst>
      <p:ext uri="{BB962C8B-B14F-4D97-AF65-F5344CB8AC3E}">
        <p14:creationId xmlns:p14="http://schemas.microsoft.com/office/powerpoint/2010/main" val="423433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 trying to comfort you through his truthful messengers?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38504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63512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3194836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900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1168427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a:t>
            </a:r>
          </a:p>
        </p:txBody>
      </p:sp>
    </p:spTree>
    <p:extLst>
      <p:ext uri="{BB962C8B-B14F-4D97-AF65-F5344CB8AC3E}">
        <p14:creationId xmlns:p14="http://schemas.microsoft.com/office/powerpoint/2010/main" val="122178553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Relationship With God</a:t>
            </a: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2584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A young bride</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Unfaithful …. many lovers, </a:t>
            </a:r>
          </a:p>
          <a:p>
            <a:pPr defTabSz="914400" eaLnBrk="1" fontAlgn="base" hangingPunct="1">
              <a:spcBef>
                <a:spcPct val="0"/>
              </a:spcBef>
              <a:spcAft>
                <a:spcPct val="0"/>
              </a:spcAft>
            </a:pPr>
            <a:r>
              <a:rPr lang="en-US" sz="2800" b="1">
                <a:solidFill>
                  <a:prstClr val="black"/>
                </a:solidFill>
              </a:rPr>
              <a:t>            one named Baal</a:t>
            </a:r>
            <a:endParaRPr lang="en-US" sz="2800" b="1">
              <a:solidFill>
                <a:srgbClr val="D16349"/>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501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Jer. 2–4</a:t>
            </a:r>
          </a:p>
        </p:txBody>
      </p:sp>
    </p:spTree>
    <p:extLst>
      <p:ext uri="{BB962C8B-B14F-4D97-AF65-F5344CB8AC3E}">
        <p14:creationId xmlns:p14="http://schemas.microsoft.com/office/powerpoint/2010/main" val="3804478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6</a:t>
            </a:r>
          </a:p>
        </p:txBody>
      </p:sp>
    </p:spTree>
    <p:extLst>
      <p:ext uri="{BB962C8B-B14F-4D97-AF65-F5344CB8AC3E}">
        <p14:creationId xmlns:p14="http://schemas.microsoft.com/office/powerpoint/2010/main" val="46789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'Stand at the crossroads and look;</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for the ancient paths,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where the good way is,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walk in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you will find rest for your souls'"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(Jeremiah 6:16a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8479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7</a:t>
            </a:r>
          </a:p>
        </p:txBody>
      </p:sp>
    </p:spTree>
    <p:extLst>
      <p:ext uri="{BB962C8B-B14F-4D97-AF65-F5344CB8AC3E}">
        <p14:creationId xmlns:p14="http://schemas.microsoft.com/office/powerpoint/2010/main" val="712201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Worthless Public Worship</a:t>
            </a:r>
          </a:p>
        </p:txBody>
      </p:sp>
      <p:sp>
        <p:nvSpPr>
          <p:cNvPr id="124930" name="Text Box 4"/>
          <p:cNvSpPr txBox="1">
            <a:spLocks noChangeArrowheads="1"/>
          </p:cNvSpPr>
          <p:nvPr/>
        </p:nvSpPr>
        <p:spPr bwMode="auto">
          <a:xfrm>
            <a:off x="381000" y="4494213"/>
            <a:ext cx="7048500"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God tells Jeremiah to ...</a:t>
            </a:r>
          </a:p>
          <a:p>
            <a:pPr defTabSz="914400" eaLnBrk="1" fontAlgn="base" hangingPunct="1">
              <a:spcBef>
                <a:spcPct val="0"/>
              </a:spcBef>
              <a:spcAft>
                <a:spcPct val="0"/>
              </a:spcAft>
            </a:pPr>
            <a:r>
              <a:rPr lang="en-US" sz="2800" b="1" i="1">
                <a:solidFill>
                  <a:srgbClr val="800000"/>
                </a:solidFill>
              </a:rPr>
              <a:t>Stop praying for Judah</a:t>
            </a:r>
          </a:p>
          <a:p>
            <a:pPr defTabSz="914400" eaLnBrk="1" fontAlgn="base" hangingPunct="1">
              <a:spcBef>
                <a:spcPct val="0"/>
              </a:spcBef>
              <a:spcAft>
                <a:spcPct val="0"/>
              </a:spcAft>
            </a:pPr>
            <a:r>
              <a:rPr lang="en-US" sz="2800" b="1">
                <a:solidFill>
                  <a:prstClr val="black"/>
                </a:solidFill>
              </a:rPr>
              <a:t>Their evil had become unthinkable. </a:t>
            </a:r>
          </a:p>
          <a:p>
            <a:pPr defTabSz="914400" eaLnBrk="1" fontAlgn="base" hangingPunct="1">
              <a:spcBef>
                <a:spcPct val="0"/>
              </a:spcBef>
              <a:spcAft>
                <a:spcPct val="0"/>
              </a:spcAft>
            </a:pPr>
            <a:r>
              <a:rPr lang="en-US" sz="2800" b="1">
                <a:solidFill>
                  <a:prstClr val="black"/>
                </a:solidFill>
              </a:rPr>
              <a:t>They even sacrificed their own children!  </a:t>
            </a: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6881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i="1" dirty="0">
                <a:solidFill>
                  <a:srgbClr val="800000"/>
                </a:solidFill>
              </a:rPr>
              <a:t>Trusted in empty words</a:t>
            </a:r>
          </a:p>
          <a:p>
            <a:pPr defTabSz="914400" eaLnBrk="1" fontAlgn="base" hangingPunct="1">
              <a:spcBef>
                <a:spcPct val="0"/>
              </a:spcBef>
              <a:spcAft>
                <a:spcPct val="0"/>
              </a:spcAft>
            </a:pPr>
            <a:r>
              <a:rPr lang="en-US" sz="2800" b="1" dirty="0">
                <a:solidFill>
                  <a:prstClr val="black"/>
                </a:solidFill>
              </a:rPr>
              <a:t>And </a:t>
            </a:r>
            <a:r>
              <a:rPr lang="mr-IN" altLang="ja-JP" sz="2800" b="1" dirty="0">
                <a:solidFill>
                  <a:prstClr val="black"/>
                </a:solidFill>
              </a:rPr>
              <a:t>"</a:t>
            </a:r>
            <a:r>
              <a:rPr lang="en-US" altLang="ja-JP" sz="2800" b="1" dirty="0">
                <a:solidFill>
                  <a:prstClr val="black"/>
                </a:solidFill>
              </a:rPr>
              <a:t>God will not destroy the temple</a:t>
            </a:r>
            <a:r>
              <a:rPr lang="mr-IN" altLang="ja-JP" sz="2800" b="1" dirty="0">
                <a:solidFill>
                  <a:prstClr val="black"/>
                </a:solidFill>
              </a:rPr>
              <a:t>"</a:t>
            </a:r>
            <a:endParaRPr lang="en-US" sz="2800" b="1" dirty="0">
              <a:solidFill>
                <a:prstClr val="black"/>
              </a:solidFill>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grpSp>
      <p:sp>
        <p:nvSpPr>
          <p:cNvPr id="124934" name="Rectangle 9"/>
          <p:cNvSpPr>
            <a:spLocks noChangeArrowheads="1"/>
          </p:cNvSpPr>
          <p:nvPr/>
        </p:nvSpPr>
        <p:spPr bwMode="auto">
          <a:xfrm>
            <a:off x="7572375" y="5857875"/>
            <a:ext cx="1503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7–8</a:t>
            </a:r>
          </a:p>
        </p:txBody>
      </p:sp>
    </p:spTree>
    <p:extLst>
      <p:ext uri="{BB962C8B-B14F-4D97-AF65-F5344CB8AC3E}">
        <p14:creationId xmlns:p14="http://schemas.microsoft.com/office/powerpoint/2010/main" val="3208464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11</a:t>
            </a:r>
          </a:p>
        </p:txBody>
      </p:sp>
    </p:spTree>
    <p:extLst>
      <p:ext uri="{BB962C8B-B14F-4D97-AF65-F5344CB8AC3E}">
        <p14:creationId xmlns:p14="http://schemas.microsoft.com/office/powerpoint/2010/main" val="3406388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Covenant, Conspiracies &amp; Complaints</a:t>
            </a: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819400" y="1689780"/>
              <a:ext cx="30404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Men from Anathoth</a:t>
              </a:r>
            </a:p>
            <a:p>
              <a:pPr defTabSz="914400" eaLnBrk="1" fontAlgn="base" hangingPunct="1">
                <a:spcBef>
                  <a:spcPct val="0"/>
                </a:spcBef>
                <a:spcAft>
                  <a:spcPct val="0"/>
                </a:spcAft>
              </a:pPr>
              <a:r>
                <a:rPr lang="en-US" b="1">
                  <a:solidFill>
                    <a:prstClr val="black"/>
                  </a:solidFill>
                </a:rPr>
                <a:t>conspire to kill him</a:t>
              </a:r>
            </a:p>
          </p:txBody>
        </p:sp>
      </p:grpSp>
      <p:grpSp>
        <p:nvGrpSpPr>
          <p:cNvPr id="3" name="Group 9"/>
          <p:cNvGrpSpPr>
            <a:grpSpLocks/>
          </p:cNvGrpSpPr>
          <p:nvPr/>
        </p:nvGrpSpPr>
        <p:grpSpPr bwMode="auto">
          <a:xfrm>
            <a:off x="76200" y="1828800"/>
            <a:ext cx="2973388" cy="3813175"/>
            <a:chOff x="76200" y="1828800"/>
            <a:chExt cx="2973440" cy="3813910"/>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97344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preaches</a:t>
              </a:r>
            </a:p>
            <a:p>
              <a:pPr defTabSz="914400" eaLnBrk="1" fontAlgn="base" hangingPunct="1">
                <a:spcBef>
                  <a:spcPct val="0"/>
                </a:spcBef>
                <a:spcAft>
                  <a:spcPct val="0"/>
                </a:spcAft>
              </a:pPr>
              <a:r>
                <a:rPr lang="en-US" b="1">
                  <a:solidFill>
                    <a:prstClr val="black"/>
                  </a:solidFill>
                </a:rPr>
                <a:t>Covenant broken</a:t>
              </a:r>
            </a:p>
          </p:txBody>
        </p:sp>
      </p:grpSp>
      <p:sp>
        <p:nvSpPr>
          <p:cNvPr id="129031" name="Text Box 17"/>
          <p:cNvSpPr txBox="1">
            <a:spLocks noChangeArrowheads="1"/>
          </p:cNvSpPr>
          <p:nvPr/>
        </p:nvSpPr>
        <p:spPr bwMode="auto">
          <a:xfrm>
            <a:off x="5638800" y="5029073"/>
            <a:ext cx="3505200" cy="120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prstClr val="black"/>
                </a:solidFill>
              </a:rPr>
              <a:t>Jeremiah complains </a:t>
            </a:r>
            <a:br>
              <a:rPr lang="en-US" b="1">
                <a:solidFill>
                  <a:prstClr val="black"/>
                </a:solidFill>
              </a:rPr>
            </a:br>
            <a:r>
              <a:rPr lang="en-US" b="1">
                <a:solidFill>
                  <a:prstClr val="black"/>
                </a:solidFill>
              </a:rPr>
              <a:t>to God;</a:t>
            </a:r>
          </a:p>
          <a:p>
            <a:pPr algn="ctr" defTabSz="914400" eaLnBrk="1" fontAlgn="base" hangingPunct="1">
              <a:spcBef>
                <a:spcPct val="0"/>
              </a:spcBef>
              <a:spcAft>
                <a:spcPct val="0"/>
              </a:spcAft>
            </a:pPr>
            <a:r>
              <a:rPr lang="en-US" b="1">
                <a:solidFill>
                  <a:prstClr val="black"/>
                </a:solidFill>
              </a:rPr>
              <a:t>God encourages him</a:t>
            </a:r>
          </a:p>
        </p:txBody>
      </p:sp>
      <p:sp>
        <p:nvSpPr>
          <p:cNvPr id="129029" name="Rectangle 9"/>
          <p:cNvSpPr>
            <a:spLocks noChangeArrowheads="1"/>
          </p:cNvSpPr>
          <p:nvPr/>
        </p:nvSpPr>
        <p:spPr bwMode="auto">
          <a:xfrm>
            <a:off x="3200400" y="5867400"/>
            <a:ext cx="243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b="1">
                <a:solidFill>
                  <a:srgbClr val="800000"/>
                </a:solidFill>
                <a:latin typeface="Arial" charset="0"/>
                <a:ea typeface="ＭＳ Ｐゴシック" charset="0"/>
                <a:cs typeface="ＭＳ Ｐゴシック" charset="0"/>
              </a:rPr>
              <a:t>Jer. 11–12</a:t>
            </a:r>
          </a:p>
        </p:txBody>
      </p:sp>
    </p:spTree>
    <p:extLst>
      <p:ext uri="{BB962C8B-B14F-4D97-AF65-F5344CB8AC3E}">
        <p14:creationId xmlns:p14="http://schemas.microsoft.com/office/powerpoint/2010/main" val="3647305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24</a:t>
            </a:r>
          </a:p>
        </p:txBody>
      </p:sp>
    </p:spTree>
    <p:extLst>
      <p:ext uri="{BB962C8B-B14F-4D97-AF65-F5344CB8AC3E}">
        <p14:creationId xmlns:p14="http://schemas.microsoft.com/office/powerpoint/2010/main" val="389527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124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r>
              <a:rPr lang="en-US" sz="2700" b="1" dirty="0">
                <a:solidFill>
                  <a:schemeClr val="tx1"/>
                </a:solidFill>
                <a:latin typeface="Arial" charset="0"/>
                <a:ea typeface="ＭＳ Ｐゴシック" charset="0"/>
                <a:cs typeface="Arial" charset="0"/>
              </a:rPr>
              <a:t>No Repentance in Jerusalem after Nebuchadnezzar</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u="sng" dirty="0">
                <a:solidFill>
                  <a:srgbClr val="800000"/>
                </a:solidFill>
              </a:rPr>
              <a:t>Good figs </a:t>
            </a:r>
          </a:p>
          <a:p>
            <a:pPr defTabSz="914400" eaLnBrk="1" fontAlgn="base" hangingPunct="1">
              <a:spcBef>
                <a:spcPct val="0"/>
              </a:spcBef>
              <a:spcAft>
                <a:spcPct val="0"/>
              </a:spcAft>
            </a:pPr>
            <a:endParaRPr lang="en-US" b="1" dirty="0">
              <a:solidFill>
                <a:srgbClr val="D16349"/>
              </a:solidFill>
            </a:endParaRPr>
          </a:p>
          <a:p>
            <a:pPr defTabSz="914400" eaLnBrk="1" fontAlgn="base" hangingPunct="1">
              <a:spcBef>
                <a:spcPct val="0"/>
              </a:spcBef>
              <a:spcAft>
                <a:spcPct val="0"/>
              </a:spcAft>
            </a:pPr>
            <a:r>
              <a:rPr lang="en-US" b="1" dirty="0">
                <a:solidFill>
                  <a:prstClr val="black"/>
                </a:solidFill>
              </a:rPr>
              <a:t>– Exiles in Babylon who had begun to repent. </a:t>
            </a:r>
            <a:endParaRPr lang="en-US" sz="1400" b="1" dirty="0">
              <a:solidFill>
                <a:prstClr val="black"/>
              </a:solidFill>
            </a:endParaRPr>
          </a:p>
          <a:p>
            <a:pPr defTabSz="914400" eaLnBrk="1" fontAlgn="base" hangingPunct="1">
              <a:spcBef>
                <a:spcPct val="0"/>
              </a:spcBef>
              <a:spcAft>
                <a:spcPct val="0"/>
              </a:spcAft>
            </a:pPr>
            <a:endParaRPr lang="en-US" sz="1400" b="1" dirty="0">
              <a:solidFill>
                <a:prstClr val="black"/>
              </a:solidFill>
            </a:endParaRPr>
          </a:p>
          <a:p>
            <a:pPr defTabSz="914400" eaLnBrk="1" fontAlgn="base" hangingPunct="1">
              <a:spcBef>
                <a:spcPct val="0"/>
              </a:spcBef>
              <a:spcAft>
                <a:spcPct val="0"/>
              </a:spcAft>
            </a:pPr>
            <a:r>
              <a:rPr lang="en-US" b="1" dirty="0">
                <a:solidFill>
                  <a:prstClr val="black"/>
                </a:solidFill>
              </a:rPr>
              <a:t>– God will take care of them and bring them back.</a:t>
            </a:r>
          </a:p>
        </p:txBody>
      </p:sp>
      <p:sp>
        <p:nvSpPr>
          <p:cNvPr id="149508" name="Text Box 5"/>
          <p:cNvSpPr txBox="1">
            <a:spLocks noChangeArrowheads="1"/>
          </p:cNvSpPr>
          <p:nvPr/>
        </p:nvSpPr>
        <p:spPr bwMode="auto">
          <a:xfrm>
            <a:off x="380999" y="4047065"/>
            <a:ext cx="8628221" cy="227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0"/>
              </a:spcBef>
              <a:spcAft>
                <a:spcPct val="0"/>
              </a:spcAft>
            </a:pPr>
            <a:r>
              <a:rPr lang="en-US" b="1" u="sng" dirty="0">
                <a:solidFill>
                  <a:srgbClr val="800000"/>
                </a:solidFill>
              </a:rPr>
              <a:t>Bad, rotten figs </a:t>
            </a:r>
          </a:p>
          <a:p>
            <a:pPr defTabSz="914400" eaLnBrk="1" fontAlgn="base" hangingPunct="1">
              <a:lnSpc>
                <a:spcPct val="150000"/>
              </a:lnSpc>
              <a:spcBef>
                <a:spcPct val="0"/>
              </a:spcBef>
              <a:spcAft>
                <a:spcPct val="0"/>
              </a:spcAft>
            </a:pPr>
            <a:r>
              <a:rPr lang="en-US" b="1" dirty="0">
                <a:solidFill>
                  <a:prstClr val="black"/>
                </a:solidFill>
              </a:rPr>
              <a:t>– King Zedekiah and his court and all people in Jerusalem</a:t>
            </a:r>
          </a:p>
          <a:p>
            <a:pPr defTabSz="914400" eaLnBrk="1" fontAlgn="base" hangingPunct="1">
              <a:lnSpc>
                <a:spcPct val="150000"/>
              </a:lnSpc>
              <a:spcBef>
                <a:spcPct val="0"/>
              </a:spcBef>
              <a:spcAft>
                <a:spcPct val="0"/>
              </a:spcAft>
            </a:pPr>
            <a:r>
              <a:rPr lang="en-US" b="1" dirty="0">
                <a:solidFill>
                  <a:prstClr val="black"/>
                </a:solidFill>
              </a:rPr>
              <a:t>– Still plotting and scheming against Babylon</a:t>
            </a:r>
          </a:p>
          <a:p>
            <a:pPr defTabSz="914400" eaLnBrk="1" fontAlgn="base" hangingPunct="1">
              <a:lnSpc>
                <a:spcPct val="150000"/>
              </a:lnSpc>
              <a:spcBef>
                <a:spcPct val="0"/>
              </a:spcBef>
              <a:spcAft>
                <a:spcPct val="0"/>
              </a:spcAft>
            </a:pPr>
            <a:r>
              <a:rPr lang="en-US" b="1" dirty="0">
                <a:solidFill>
                  <a:prstClr val="black"/>
                </a:solidFill>
              </a:rPr>
              <a:t>– Not fit to keep</a:t>
            </a:r>
          </a:p>
        </p:txBody>
      </p:sp>
      <p:sp>
        <p:nvSpPr>
          <p:cNvPr id="149509" name="Text Box 6"/>
          <p:cNvSpPr txBox="1">
            <a:spLocks noChangeArrowheads="1"/>
          </p:cNvSpPr>
          <p:nvPr/>
        </p:nvSpPr>
        <p:spPr bwMode="auto">
          <a:xfrm>
            <a:off x="155744" y="598220"/>
            <a:ext cx="88534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a:solidFill>
                  <a:srgbClr val="800000"/>
                </a:solidFill>
              </a:rPr>
              <a:t>Depiction of People Through Figs at the Temple</a:t>
            </a:r>
          </a:p>
        </p:txBody>
      </p:sp>
      <p:sp>
        <p:nvSpPr>
          <p:cNvPr id="149510" name="Rectangle 7"/>
          <p:cNvSpPr>
            <a:spLocks noChangeArrowheads="1"/>
          </p:cNvSpPr>
          <p:nvPr/>
        </p:nvSpPr>
        <p:spPr bwMode="auto">
          <a:xfrm>
            <a:off x="7643813" y="57150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24</a:t>
            </a: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150115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25</a:t>
            </a:r>
          </a:p>
        </p:txBody>
      </p:sp>
    </p:spTree>
    <p:extLst>
      <p:ext uri="{BB962C8B-B14F-4D97-AF65-F5344CB8AC3E}">
        <p14:creationId xmlns:p14="http://schemas.microsoft.com/office/powerpoint/2010/main" val="1588830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Nebuchadnezzar comes (597 BC)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Takes exiles and King Jehoiachin away. Places Zedekiah on throne, gives another chance for Judah to submit to Babylon.</a:t>
            </a:r>
          </a:p>
        </p:txBody>
      </p:sp>
      <p:sp>
        <p:nvSpPr>
          <p:cNvPr id="143364" name="Text Box 5"/>
          <p:cNvSpPr txBox="1">
            <a:spLocks noChangeArrowheads="1"/>
          </p:cNvSpPr>
          <p:nvPr/>
        </p:nvSpPr>
        <p:spPr bwMode="auto">
          <a:xfrm>
            <a:off x="7143750" y="6319838"/>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800000"/>
                </a:solidFill>
              </a:rPr>
              <a:t>Jer. 24–25</a:t>
            </a:r>
          </a:p>
        </p:txBody>
      </p:sp>
      <p:sp>
        <p:nvSpPr>
          <p:cNvPr id="40965" name="TextBox 5"/>
          <p:cNvSpPr txBox="1">
            <a:spLocks noChangeArrowheads="1"/>
          </p:cNvSpPr>
          <p:nvPr/>
        </p:nvSpPr>
        <p:spPr bwMode="auto">
          <a:xfrm>
            <a:off x="1403350" y="1916113"/>
            <a:ext cx="26082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0000"/>
                </a:solidFill>
              </a:rPr>
              <a:t>70-year captivity</a:t>
            </a:r>
          </a:p>
          <a:p>
            <a:pPr algn="ctr" defTabSz="914400" eaLnBrk="1" fontAlgn="base" hangingPunct="1">
              <a:spcBef>
                <a:spcPct val="0"/>
              </a:spcBef>
              <a:spcAft>
                <a:spcPct val="0"/>
              </a:spcAft>
            </a:pPr>
            <a:r>
              <a:rPr lang="en-US" b="1">
                <a:solidFill>
                  <a:srgbClr val="FF0000"/>
                </a:solidFill>
              </a:rPr>
              <a:t>predicted</a:t>
            </a: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0883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102403" name="Rectangle 2"/>
          <p:cNvSpPr>
            <a:spLocks noChangeArrowheads="1"/>
          </p:cNvSpPr>
          <p:nvPr/>
        </p:nvSpPr>
        <p:spPr bwMode="auto">
          <a:xfrm>
            <a:off x="5638800" y="2994378"/>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2994378"/>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102407"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1013178"/>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3603978"/>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46097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156178"/>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680178"/>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7"/>
          <p:cNvSpPr>
            <a:spLocks noChangeArrowheads="1"/>
          </p:cNvSpPr>
          <p:nvPr/>
        </p:nvSpPr>
        <p:spPr bwMode="auto">
          <a:xfrm>
            <a:off x="13805" y="4961616"/>
            <a:ext cx="9080500" cy="1799741"/>
          </a:xfrm>
          <a:prstGeom prst="rect">
            <a:avLst/>
          </a:prstGeom>
          <a:noFill/>
          <a:ln w="9525">
            <a:noFill/>
            <a:miter lim="800000"/>
            <a:headEnd/>
            <a:tailEnd/>
          </a:ln>
          <a:effectLst/>
        </p:spPr>
        <p:txBody>
          <a:bodyPr/>
          <a:lstStyle/>
          <a:p>
            <a:r>
              <a:rPr lang="en-SG" sz="2000" b="1"/>
              <a:t>"'This entire land will become a desolate wasteland. Israel and her neighboring lands will serve the king of Babylon for seventy years. </a:t>
            </a:r>
            <a:r>
              <a:rPr lang="en-SG" sz="2000" b="1" baseline="30000"/>
              <a:t>12</a:t>
            </a:r>
            <a:r>
              <a:rPr lang="en-SG" sz="2000" b="1"/>
              <a:t>Then, after the seventy years of captivity are over, I will punish the king of Babylon and his people for their sins,' says the L</a:t>
            </a:r>
            <a:r>
              <a:rPr lang="en-SG" b="1"/>
              <a:t>ORD</a:t>
            </a:r>
            <a:r>
              <a:rPr lang="en-SG" sz="2000" b="1"/>
              <a:t>. 'I will make the country of the Babylonians a wasteland forever'" (Jer 25:11-12 </a:t>
            </a:r>
            <a:r>
              <a:rPr lang="en-SG" b="1"/>
              <a:t>NLT</a:t>
            </a:r>
            <a:r>
              <a:rPr lang="en-SG" sz="2000" b="1"/>
              <a:t>).</a:t>
            </a:r>
            <a:endParaRPr lang="en-US" sz="2000" b="1">
              <a:solidFill>
                <a:srgbClr val="FFFFFF"/>
              </a:solidFill>
              <a:latin typeface="Arial"/>
              <a:ea typeface="Osaka"/>
              <a:cs typeface="Arial"/>
            </a:endParaRPr>
          </a:p>
        </p:txBody>
      </p:sp>
    </p:spTree>
    <p:extLst>
      <p:ext uri="{BB962C8B-B14F-4D97-AF65-F5344CB8AC3E}">
        <p14:creationId xmlns:p14="http://schemas.microsoft.com/office/powerpoint/2010/main" val="2863388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gtEl>
                                        <p:attrNameLst>
                                          <p:attrName>style.visibility</p:attrName>
                                        </p:attrNameLst>
                                      </p:cBhvr>
                                      <p:to>
                                        <p:strVal val="visible"/>
                                      </p:to>
                                    </p:set>
                                    <p:anim calcmode="lin" valueType="num">
                                      <p:cBhvr additive="base">
                                        <p:cTn id="31" dur="500" fill="hold"/>
                                        <p:tgtEl>
                                          <p:spTgt spid="14343"/>
                                        </p:tgtEl>
                                        <p:attrNameLst>
                                          <p:attrName>ppt_x</p:attrName>
                                        </p:attrNameLst>
                                      </p:cBhvr>
                                      <p:tavLst>
                                        <p:tav tm="0">
                                          <p:val>
                                            <p:strVal val="0-#ppt_w/2"/>
                                          </p:val>
                                        </p:tav>
                                        <p:tav tm="100000">
                                          <p:val>
                                            <p:strVal val="#ppt_x"/>
                                          </p:val>
                                        </p:tav>
                                      </p:tavLst>
                                    </p:anim>
                                    <p:anim calcmode="lin" valueType="num">
                                      <p:cBhvr additive="base">
                                        <p:cTn id="32" dur="500" fill="hold"/>
                                        <p:tgtEl>
                                          <p:spTgt spid="14343"/>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4349"/>
                                        </p:tgtEl>
                                        <p:attrNameLst>
                                          <p:attrName>style.visibility</p:attrName>
                                        </p:attrNameLst>
                                      </p:cBhvr>
                                      <p:to>
                                        <p:strVal val="visible"/>
                                      </p:to>
                                    </p:set>
                                    <p:animEffect transition="in" filter="fade">
                                      <p:cBhvr>
                                        <p:cTn id="35" dur="500"/>
                                        <p:tgtEl>
                                          <p:spTgt spid="1434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4347"/>
                                        </p:tgtEl>
                                        <p:attrNameLst>
                                          <p:attrName>style.visibility</p:attrName>
                                        </p:attrNameLst>
                                      </p:cBhvr>
                                      <p:to>
                                        <p:strVal val="visible"/>
                                      </p:to>
                                    </p:set>
                                    <p:anim calcmode="lin" valueType="num">
                                      <p:cBhvr additive="base">
                                        <p:cTn id="40" dur="500" fill="hold"/>
                                        <p:tgtEl>
                                          <p:spTgt spid="14347"/>
                                        </p:tgtEl>
                                        <p:attrNameLst>
                                          <p:attrName>ppt_x</p:attrName>
                                        </p:attrNameLst>
                                      </p:cBhvr>
                                      <p:tavLst>
                                        <p:tav tm="0">
                                          <p:val>
                                            <p:strVal val="0-#ppt_w/2"/>
                                          </p:val>
                                        </p:tav>
                                        <p:tav tm="100000">
                                          <p:val>
                                            <p:strVal val="#ppt_x"/>
                                          </p:val>
                                        </p:tav>
                                      </p:tavLst>
                                    </p:anim>
                                    <p:anim calcmode="lin" valueType="num">
                                      <p:cBhvr additive="base">
                                        <p:cTn id="41"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4344"/>
                                        </p:tgtEl>
                                        <p:attrNameLst>
                                          <p:attrName>style.visibility</p:attrName>
                                        </p:attrNameLst>
                                      </p:cBhvr>
                                      <p:to>
                                        <p:strVal val="visible"/>
                                      </p:to>
                                    </p:set>
                                    <p:anim calcmode="lin" valueType="num">
                                      <p:cBhvr additive="base">
                                        <p:cTn id="46" dur="500" fill="hold"/>
                                        <p:tgtEl>
                                          <p:spTgt spid="14344"/>
                                        </p:tgtEl>
                                        <p:attrNameLst>
                                          <p:attrName>ppt_x</p:attrName>
                                        </p:attrNameLst>
                                      </p:cBhvr>
                                      <p:tavLst>
                                        <p:tav tm="0">
                                          <p:val>
                                            <p:strVal val="0-#ppt_w/2"/>
                                          </p:val>
                                        </p:tav>
                                        <p:tav tm="100000">
                                          <p:val>
                                            <p:strVal val="#ppt_x"/>
                                          </p:val>
                                        </p:tav>
                                      </p:tavLst>
                                    </p:anim>
                                    <p:anim calcmode="lin" valueType="num">
                                      <p:cBhvr additive="base">
                                        <p:cTn id="47" dur="500" fill="hold"/>
                                        <p:tgtEl>
                                          <p:spTgt spid="14344"/>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4350"/>
                                        </p:tgtEl>
                                        <p:attrNameLst>
                                          <p:attrName>style.visibility</p:attrName>
                                        </p:attrNameLst>
                                      </p:cBhvr>
                                      <p:to>
                                        <p:strVal val="visible"/>
                                      </p:to>
                                    </p:set>
                                    <p:animEffect transition="in" filter="fade">
                                      <p:cBhvr>
                                        <p:cTn id="50"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741980320"/>
              </p:ext>
            </p:extLst>
          </p:nvPr>
        </p:nvGraphicFramePr>
        <p:xfrm>
          <a:off x="1" y="857250"/>
          <a:ext cx="9112832" cy="5862639"/>
        </p:xfrm>
        <a:graphic>
          <a:graphicData uri="http://schemas.openxmlformats.org/drawingml/2006/table">
            <a:tbl>
              <a:tblPr/>
              <a:tblGrid>
                <a:gridCol w="1519088">
                  <a:extLst>
                    <a:ext uri="{9D8B030D-6E8A-4147-A177-3AD203B41FA5}">
                      <a16:colId xmlns:a16="http://schemas.microsoft.com/office/drawing/2014/main" val="20000"/>
                    </a:ext>
                  </a:extLst>
                </a:gridCol>
                <a:gridCol w="1066595">
                  <a:extLst>
                    <a:ext uri="{9D8B030D-6E8A-4147-A177-3AD203B41FA5}">
                      <a16:colId xmlns:a16="http://schemas.microsoft.com/office/drawing/2014/main" val="20001"/>
                    </a:ext>
                  </a:extLst>
                </a:gridCol>
                <a:gridCol w="1568766">
                  <a:extLst>
                    <a:ext uri="{9D8B030D-6E8A-4147-A177-3AD203B41FA5}">
                      <a16:colId xmlns:a16="http://schemas.microsoft.com/office/drawing/2014/main" val="20002"/>
                    </a:ext>
                  </a:extLst>
                </a:gridCol>
                <a:gridCol w="1569777">
                  <a:extLst>
                    <a:ext uri="{9D8B030D-6E8A-4147-A177-3AD203B41FA5}">
                      <a16:colId xmlns:a16="http://schemas.microsoft.com/office/drawing/2014/main" val="20003"/>
                    </a:ext>
                  </a:extLst>
                </a:gridCol>
                <a:gridCol w="1607547">
                  <a:extLst>
                    <a:ext uri="{9D8B030D-6E8A-4147-A177-3AD203B41FA5}">
                      <a16:colId xmlns:a16="http://schemas.microsoft.com/office/drawing/2014/main" val="20004"/>
                    </a:ext>
                  </a:extLst>
                </a:gridCol>
                <a:gridCol w="1781059">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mr-IN"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145467" name="Title 1"/>
          <p:cNvSpPr>
            <a:spLocks noGrp="1"/>
          </p:cNvSpPr>
          <p:nvPr>
            <p:ph type="title" idx="4294967295"/>
          </p:nvPr>
        </p:nvSpPr>
        <p:spPr>
          <a:xfrm>
            <a:off x="1" y="-9413"/>
            <a:ext cx="9112832" cy="758825"/>
          </a:xfrm>
        </p:spPr>
        <p:txBody>
          <a:bodyPr/>
          <a:lstStyle/>
          <a:p>
            <a:pPr eaLnBrk="1" hangingPunct="1"/>
            <a:r>
              <a:rPr lang="en-US" sz="2800" b="1" dirty="0">
                <a:solidFill>
                  <a:schemeClr val="tx1"/>
                </a:solidFill>
                <a:latin typeface="Arial" charset="0"/>
                <a:ea typeface="ＭＳ Ｐゴシック" charset="0"/>
                <a:cs typeface="Arial" charset="0"/>
              </a:rPr>
              <a:t>Nebuchadnezzar</a:t>
            </a:r>
            <a:r>
              <a:rPr lang="mr-IN" altLang="ja-JP" sz="2800" b="1" dirty="0">
                <a:solidFill>
                  <a:schemeClr val="tx1"/>
                </a:solidFill>
                <a:latin typeface="Arial" charset="0"/>
                <a:ea typeface="ＭＳ Ｐゴシック" charset="0"/>
                <a:cs typeface="Arial" charset="0"/>
              </a:rPr>
              <a:t>'</a:t>
            </a:r>
            <a:r>
              <a:rPr lang="en-US" sz="2800" b="1" dirty="0">
                <a:solidFill>
                  <a:schemeClr val="tx1"/>
                </a:solidFill>
                <a:latin typeface="Arial" charset="0"/>
                <a:ea typeface="ＭＳ Ｐゴシック" charset="0"/>
                <a:cs typeface="Arial" charset="0"/>
              </a:rPr>
              <a:t>s Six Deportations to Babylon</a:t>
            </a:r>
          </a:p>
        </p:txBody>
      </p:sp>
      <p:sp>
        <p:nvSpPr>
          <p:cNvPr id="145468" name="Text Box 56"/>
          <p:cNvSpPr txBox="1">
            <a:spLocks noChangeArrowheads="1"/>
          </p:cNvSpPr>
          <p:nvPr/>
        </p:nvSpPr>
        <p:spPr bwMode="auto">
          <a:xfrm>
            <a:off x="8445500"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492</a:t>
            </a:r>
          </a:p>
        </p:txBody>
      </p:sp>
      <p:sp>
        <p:nvSpPr>
          <p:cNvPr id="43070" name="AutoShape 62"/>
          <p:cNvSpPr>
            <a:spLocks noChangeArrowheads="1"/>
          </p:cNvSpPr>
          <p:nvPr/>
        </p:nvSpPr>
        <p:spPr bwMode="auto">
          <a:xfrm>
            <a:off x="934908" y="3128996"/>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 name="AutoShape 62"/>
          <p:cNvSpPr>
            <a:spLocks noChangeArrowheads="1"/>
          </p:cNvSpPr>
          <p:nvPr/>
        </p:nvSpPr>
        <p:spPr bwMode="auto">
          <a:xfrm>
            <a:off x="934908" y="4671271"/>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04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27</a:t>
            </a:r>
          </a:p>
        </p:txBody>
      </p:sp>
    </p:spTree>
    <p:extLst>
      <p:ext uri="{BB962C8B-B14F-4D97-AF65-F5344CB8AC3E}">
        <p14:creationId xmlns:p14="http://schemas.microsoft.com/office/powerpoint/2010/main" val="3812812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dirty="0">
                <a:solidFill>
                  <a:schemeClr val="tx1"/>
                </a:solidFill>
                <a:latin typeface="Arial" charset="0"/>
                <a:ea typeface="ＭＳ Ｐゴシック" charset="0"/>
                <a:cs typeface="Arial" charset="0"/>
              </a:rPr>
              <a:t>Jerusalem</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resist Babylon</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rule</a:t>
            </a:r>
          </a:p>
        </p:txBody>
      </p:sp>
      <p:sp>
        <p:nvSpPr>
          <p:cNvPr id="151555" name="Text Box 4"/>
          <p:cNvSpPr txBox="1">
            <a:spLocks noChangeArrowheads="1"/>
          </p:cNvSpPr>
          <p:nvPr/>
        </p:nvSpPr>
        <p:spPr bwMode="auto">
          <a:xfrm>
            <a:off x="5943600" y="2251075"/>
            <a:ext cx="30480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dirty="0">
                <a:solidFill>
                  <a:prstClr val="black"/>
                </a:solidFill>
              </a:rPr>
              <a:t>Jeremiah wears a yoke to symbolize Judah</a:t>
            </a:r>
            <a:r>
              <a:rPr lang="mr-IN" altLang="ja-JP" sz="2800" b="1" dirty="0">
                <a:solidFill>
                  <a:prstClr val="black"/>
                </a:solidFill>
              </a:rPr>
              <a:t>'</a:t>
            </a:r>
            <a:r>
              <a:rPr lang="en-US" sz="2800" b="1" dirty="0">
                <a:solidFill>
                  <a:prstClr val="black"/>
                </a:solidFill>
              </a:rPr>
              <a:t>s </a:t>
            </a:r>
          </a:p>
          <a:p>
            <a:pPr algn="ctr" defTabSz="914400" eaLnBrk="1" fontAlgn="base" hangingPunct="1">
              <a:spcBef>
                <a:spcPct val="0"/>
              </a:spcBef>
              <a:spcAft>
                <a:spcPct val="0"/>
              </a:spcAft>
            </a:pPr>
            <a:r>
              <a:rPr lang="en-US" sz="2800" b="1" dirty="0">
                <a:solidFill>
                  <a:prstClr val="black"/>
                </a:solidFill>
              </a:rPr>
              <a:t>future submission to Babylon.</a:t>
            </a:r>
          </a:p>
          <a:p>
            <a:pPr defTabSz="914400" eaLnBrk="1" fontAlgn="base" hangingPunct="1">
              <a:spcBef>
                <a:spcPct val="0"/>
              </a:spcBef>
              <a:spcAft>
                <a:spcPct val="0"/>
              </a:spcAft>
            </a:pPr>
            <a:endParaRPr lang="en-US" sz="2800" b="1" dirty="0">
              <a:solidFill>
                <a:prstClr val="black"/>
              </a:solidFill>
            </a:endParaRPr>
          </a:p>
        </p:txBody>
      </p:sp>
      <p:sp>
        <p:nvSpPr>
          <p:cNvPr id="151556" name="Rectangle 4"/>
          <p:cNvSpPr>
            <a:spLocks noChangeArrowheads="1"/>
          </p:cNvSpPr>
          <p:nvPr/>
        </p:nvSpPr>
        <p:spPr bwMode="auto">
          <a:xfrm>
            <a:off x="7215188" y="5967413"/>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199" y="1374329"/>
            <a:ext cx="9144000" cy="5077326"/>
          </a:xfrm>
          <a:prstGeom prst="rect">
            <a:avLst/>
          </a:prstGeom>
        </p:spPr>
      </p:pic>
    </p:spTree>
    <p:extLst>
      <p:ext uri="{BB962C8B-B14F-4D97-AF65-F5344CB8AC3E}">
        <p14:creationId xmlns:p14="http://schemas.microsoft.com/office/powerpoint/2010/main" val="22844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28</a:t>
            </a:r>
          </a:p>
        </p:txBody>
      </p:sp>
    </p:spTree>
    <p:extLst>
      <p:ext uri="{BB962C8B-B14F-4D97-AF65-F5344CB8AC3E}">
        <p14:creationId xmlns:p14="http://schemas.microsoft.com/office/powerpoint/2010/main" val="1717487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27398032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29</a:t>
            </a:r>
          </a:p>
        </p:txBody>
      </p:sp>
    </p:spTree>
    <p:extLst>
      <p:ext uri="{BB962C8B-B14F-4D97-AF65-F5344CB8AC3E}">
        <p14:creationId xmlns:p14="http://schemas.microsoft.com/office/powerpoint/2010/main" val="426158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124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 Box 3"/>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Biblical</a:t>
            </a:r>
            <a:endParaRPr lang="en-US" b="1" i="1" u="sng">
              <a:solidFill>
                <a:srgbClr val="FFFFFF"/>
              </a:solidFill>
              <a:latin typeface="Times New Roma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How are Prophets Different?</a:t>
            </a:r>
            <a:endParaRPr lang="en-US">
              <a:latin typeface="Arial" charset="0"/>
              <a:ea typeface="ＭＳ Ｐゴシック" charset="0"/>
              <a:cs typeface="ＭＳ Ｐゴシック" charset="0"/>
            </a:endParaRPr>
          </a:p>
        </p:txBody>
      </p:sp>
      <p:sp>
        <p:nvSpPr>
          <p:cNvPr id="23558" name="Text Box 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Pagan</a:t>
            </a:r>
            <a:endParaRPr lang="en-US" b="1" i="1" u="sng">
              <a:solidFill>
                <a:srgbClr val="FFFFFF"/>
              </a:solidFill>
              <a:latin typeface="Times New Roman" charset="0"/>
            </a:endParaRPr>
          </a:p>
        </p:txBody>
      </p:sp>
      <p:sp>
        <p:nvSpPr>
          <p:cNvPr id="23559" name="Text Box 7"/>
          <p:cNvSpPr txBox="1">
            <a:spLocks noChangeArrowheads="1"/>
          </p:cNvSpPr>
          <p:nvPr/>
        </p:nvSpPr>
        <p:spPr bwMode="auto">
          <a:xfrm>
            <a:off x="304800" y="2635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Unsolicited</a:t>
            </a:r>
            <a:endParaRPr lang="en-US" sz="2800" b="1" i="1">
              <a:solidFill>
                <a:srgbClr val="FFFFFF"/>
              </a:solidFill>
              <a:latin typeface="Times New Roman" charset="0"/>
            </a:endParaRPr>
          </a:p>
        </p:txBody>
      </p:sp>
      <p:sp>
        <p:nvSpPr>
          <p:cNvPr id="23560" name="Text Box 8"/>
          <p:cNvSpPr txBox="1">
            <a:spLocks noChangeArrowheads="1"/>
          </p:cNvSpPr>
          <p:nvPr/>
        </p:nvSpPr>
        <p:spPr bwMode="auto">
          <a:xfrm>
            <a:off x="4572000" y="2635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Divination</a:t>
            </a:r>
            <a:endParaRPr lang="en-US" sz="2800" b="1" i="1">
              <a:solidFill>
                <a:srgbClr val="FFFFFF"/>
              </a:solidFill>
              <a:latin typeface="Times New Roman" charset="0"/>
            </a:endParaRPr>
          </a:p>
        </p:txBody>
      </p:sp>
      <p:sp>
        <p:nvSpPr>
          <p:cNvPr id="23561" name="Text Box 9"/>
          <p:cNvSpPr txBox="1">
            <a:spLocks noChangeArrowheads="1"/>
          </p:cNvSpPr>
          <p:nvPr/>
        </p:nvSpPr>
        <p:spPr bwMode="auto">
          <a:xfrm>
            <a:off x="304800" y="36258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Divine call</a:t>
            </a:r>
            <a:endParaRPr lang="en-US" sz="2800" b="1" i="1">
              <a:solidFill>
                <a:srgbClr val="FFFFFF"/>
              </a:solidFill>
              <a:latin typeface="Times New Roman" charset="0"/>
            </a:endParaRPr>
          </a:p>
        </p:txBody>
      </p:sp>
      <p:sp>
        <p:nvSpPr>
          <p:cNvPr id="23562" name="Text Box 10"/>
          <p:cNvSpPr txBox="1">
            <a:spLocks noChangeArrowheads="1"/>
          </p:cNvSpPr>
          <p:nvPr/>
        </p:nvSpPr>
        <p:spPr bwMode="auto">
          <a:xfrm>
            <a:off x="4572000" y="36258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Prophet himself</a:t>
            </a:r>
            <a:endParaRPr lang="en-US" sz="2800" b="1" i="1">
              <a:solidFill>
                <a:srgbClr val="FFFFFF"/>
              </a:solidFill>
              <a:latin typeface="Times New Roman" charset="0"/>
            </a:endParaRPr>
          </a:p>
        </p:txBody>
      </p:sp>
      <p:sp>
        <p:nvSpPr>
          <p:cNvPr id="23564" name="Text Box 12"/>
          <p:cNvSpPr txBox="1">
            <a:spLocks noChangeArrowheads="1"/>
          </p:cNvSpPr>
          <p:nvPr/>
        </p:nvSpPr>
        <p:spPr bwMode="auto">
          <a:xfrm>
            <a:off x="304800" y="4616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Anywhere</a:t>
            </a:r>
            <a:endParaRPr lang="en-US" sz="2800" b="1" i="1">
              <a:solidFill>
                <a:srgbClr val="FFFFFF"/>
              </a:solidFill>
              <a:latin typeface="Times New Roman" charset="0"/>
            </a:endParaRPr>
          </a:p>
        </p:txBody>
      </p:sp>
      <p:sp>
        <p:nvSpPr>
          <p:cNvPr id="23565" name="Text Box 13"/>
          <p:cNvSpPr txBox="1">
            <a:spLocks noChangeArrowheads="1"/>
          </p:cNvSpPr>
          <p:nvPr/>
        </p:nvSpPr>
        <p:spPr bwMode="auto">
          <a:xfrm>
            <a:off x="4572000" y="4616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Cultic place</a:t>
            </a:r>
            <a:endParaRPr lang="en-US" sz="2800" b="1" i="1">
              <a:solidFill>
                <a:srgbClr val="FFFFFF"/>
              </a:solidFill>
              <a:latin typeface="Times New Roman" charset="0"/>
            </a:endParaRPr>
          </a:p>
        </p:txBody>
      </p:sp>
      <p:sp>
        <p:nvSpPr>
          <p:cNvPr id="23566" name="Text Box 14"/>
          <p:cNvSpPr txBox="1">
            <a:spLocks noChangeArrowheads="1"/>
          </p:cNvSpPr>
          <p:nvPr/>
        </p:nvSpPr>
        <p:spPr bwMode="auto">
          <a:xfrm>
            <a:off x="304800" y="5607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Forth-telling</a:t>
            </a:r>
            <a:endParaRPr lang="en-US" sz="2800" b="1" i="1">
              <a:solidFill>
                <a:srgbClr val="FFFFFF"/>
              </a:solidFill>
              <a:latin typeface="Times New Roman" charset="0"/>
            </a:endParaRPr>
          </a:p>
        </p:txBody>
      </p:sp>
      <p:sp>
        <p:nvSpPr>
          <p:cNvPr id="23567" name="Text Box 15"/>
          <p:cNvSpPr txBox="1">
            <a:spLocks noChangeArrowheads="1"/>
          </p:cNvSpPr>
          <p:nvPr/>
        </p:nvSpPr>
        <p:spPr bwMode="auto">
          <a:xfrm>
            <a:off x="4572000" y="5607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Fore-telling</a:t>
            </a:r>
            <a:endParaRPr lang="en-US" sz="2800" b="1" i="1">
              <a:solidFill>
                <a:srgbClr val="FFFFFF"/>
              </a:solidFill>
              <a:latin typeface="Times New Roman"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rPr>
              <a:t>437</a:t>
            </a:r>
            <a:r>
              <a:rPr lang="en-US" sz="2400" b="1">
                <a:solidFill>
                  <a:srgbClr val="FFFFFF"/>
                </a:solidFill>
              </a:rPr>
              <a:t>b-c</a:t>
            </a:r>
            <a:endParaRPr lang="en-US" sz="2400" b="1" i="1">
              <a:solidFill>
                <a:srgbClr val="FFFFFF"/>
              </a:solidFill>
              <a:latin typeface="Times New Roman" charset="0"/>
            </a:endParaRPr>
          </a:p>
        </p:txBody>
      </p:sp>
    </p:spTree>
    <p:extLst>
      <p:ext uri="{BB962C8B-B14F-4D97-AF65-F5344CB8AC3E}">
        <p14:creationId xmlns:p14="http://schemas.microsoft.com/office/powerpoint/2010/main" val="1775627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0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156674" name="Rectangle 3"/>
          <p:cNvSpPr>
            <a:spLocks noGrp="1" noChangeArrowheads="1"/>
          </p:cNvSpPr>
          <p:nvPr>
            <p:ph type="title" idx="4294967295"/>
          </p:nvPr>
        </p:nvSpPr>
        <p:spPr>
          <a:xfrm>
            <a:off x="0" y="6221413"/>
            <a:ext cx="8594725" cy="712787"/>
          </a:xfrm>
        </p:spPr>
        <p:txBody>
          <a:bodyPr/>
          <a:lstStyle/>
          <a:p>
            <a:pPr eaLnBrk="1" hangingPunct="1"/>
            <a:r>
              <a:rPr lang="en-US" sz="3500">
                <a:latin typeface="Comic Sans MS" charset="0"/>
                <a:ea typeface="ＭＳ Ｐゴシック" charset="0"/>
                <a:cs typeface="ＭＳ Ｐゴシック" charset="0"/>
              </a:rPr>
              <a:t>False prophecies change</a:t>
            </a:r>
          </a:p>
        </p:txBody>
      </p:sp>
      <p:sp>
        <p:nvSpPr>
          <p:cNvPr id="156675" name="Rectangle 3"/>
          <p:cNvSpPr txBox="1">
            <a:spLocks noChangeArrowheads="1"/>
          </p:cNvSpPr>
          <p:nvPr/>
        </p:nvSpPr>
        <p:spPr bwMode="auto">
          <a:xfrm>
            <a:off x="2916238" y="2466975"/>
            <a:ext cx="338455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Comic Sans MS" charset="0"/>
              </a:rPr>
              <a:t>I am absolutely certain that the world will end </a:t>
            </a:r>
            <a:r>
              <a:rPr lang="en-US" sz="3600" b="1">
                <a:solidFill>
                  <a:srgbClr val="000000"/>
                </a:solidFill>
                <a:latin typeface="Comic Sans MS" charset="0"/>
              </a:rPr>
              <a:t>today</a:t>
            </a:r>
            <a:r>
              <a:rPr lang="en-US" sz="2400" b="1">
                <a:solidFill>
                  <a:srgbClr val="000000"/>
                </a:solidFill>
                <a:latin typeface="Comic Sans MS" charset="0"/>
              </a:rPr>
              <a:t>!!!</a:t>
            </a:r>
          </a:p>
        </p:txBody>
      </p:sp>
    </p:spTree>
    <p:extLst>
      <p:ext uri="{BB962C8B-B14F-4D97-AF65-F5344CB8AC3E}">
        <p14:creationId xmlns:p14="http://schemas.microsoft.com/office/powerpoint/2010/main" val="43918072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Hananiah</a:t>
            </a:r>
            <a:r>
              <a:rPr lang="en-US" b="1" dirty="0">
                <a:solidFill>
                  <a:prstClr val="black"/>
                </a:solidFill>
              </a:rPr>
              <a:t> breaks Jeremiah</a:t>
            </a:r>
            <a:r>
              <a:rPr lang="mr-IN" altLang="ja-JP" b="1" dirty="0">
                <a:solidFill>
                  <a:prstClr val="black"/>
                </a:solidFill>
              </a:rPr>
              <a:t>'</a:t>
            </a:r>
            <a:r>
              <a:rPr lang="en-US" b="1" dirty="0">
                <a:solidFill>
                  <a:prstClr val="black"/>
                </a:solidFill>
              </a:rPr>
              <a:t>s yoke to symbolize God breaking Babylon</a:t>
            </a:r>
            <a:r>
              <a:rPr lang="mr-IN" altLang="ja-JP" b="1" dirty="0">
                <a:solidFill>
                  <a:prstClr val="black"/>
                </a:solidFill>
              </a:rPr>
              <a:t>'</a:t>
            </a:r>
            <a:r>
              <a:rPr lang="en-US" b="1" dirty="0">
                <a:solidFill>
                  <a:prstClr val="black"/>
                </a:solidFill>
              </a:rPr>
              <a:t>s power and claims that the captivity will be only two years. Two months later, he dies.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Shemaiah</a:t>
            </a:r>
            <a:r>
              <a:rPr lang="en-US" b="1" dirty="0">
                <a:solidFill>
                  <a:prstClr val="black"/>
                </a:solidFill>
              </a:rPr>
              <a:t> also preaches against Jeremiah.</a:t>
            </a: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Opposition by False Prophets</a:t>
            </a:r>
          </a:p>
        </p:txBody>
      </p:sp>
      <p:sp>
        <p:nvSpPr>
          <p:cNvPr id="153604" name="Rectangle 4"/>
          <p:cNvSpPr>
            <a:spLocks noChangeArrowheads="1"/>
          </p:cNvSpPr>
          <p:nvPr/>
        </p:nvSpPr>
        <p:spPr bwMode="auto">
          <a:xfrm>
            <a:off x="7019925" y="5876925"/>
            <a:ext cx="1901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28–29</a:t>
            </a:r>
          </a:p>
        </p:txBody>
      </p:sp>
    </p:spTree>
    <p:extLst>
      <p:ext uri="{BB962C8B-B14F-4D97-AF65-F5344CB8AC3E}">
        <p14:creationId xmlns:p14="http://schemas.microsoft.com/office/powerpoint/2010/main" val="732882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30</a:t>
            </a:r>
          </a:p>
        </p:txBody>
      </p:sp>
    </p:spTree>
    <p:extLst>
      <p:ext uri="{BB962C8B-B14F-4D97-AF65-F5344CB8AC3E}">
        <p14:creationId xmlns:p14="http://schemas.microsoft.com/office/powerpoint/2010/main" val="4256427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Book of Comfort &amp; New Covenant</a:t>
            </a:r>
            <a:endParaRPr lang="en-GB" sz="4000" b="1">
              <a:solidFill>
                <a:schemeClr val="tx1"/>
              </a:solidFill>
              <a:latin typeface="Arial" charset="0"/>
              <a:ea typeface="ＭＳ Ｐゴシック" charset="0"/>
              <a:cs typeface="Arial"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657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30–33</a:t>
            </a:r>
          </a:p>
        </p:txBody>
      </p:sp>
      <p:sp>
        <p:nvSpPr>
          <p:cNvPr id="155652"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Jeremiah redeems a field (Jer. 32) – a sign of hope!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God has not cast aside His people!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A glorious future would follow their judgment.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They will return to the land.</a:t>
            </a:r>
            <a:endParaRPr lang="en-GB" b="1">
              <a:solidFill>
                <a:prstClr val="black"/>
              </a:solidFill>
            </a:endParaRPr>
          </a:p>
        </p:txBody>
      </p:sp>
    </p:spTree>
    <p:extLst>
      <p:ext uri="{BB962C8B-B14F-4D97-AF65-F5344CB8AC3E}">
        <p14:creationId xmlns:p14="http://schemas.microsoft.com/office/powerpoint/2010/main" val="145271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31</a:t>
            </a:r>
          </a:p>
        </p:txBody>
      </p:sp>
    </p:spTree>
    <p:extLst>
      <p:ext uri="{BB962C8B-B14F-4D97-AF65-F5344CB8AC3E}">
        <p14:creationId xmlns:p14="http://schemas.microsoft.com/office/powerpoint/2010/main" val="108606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35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he who appoints the sun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day,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decrees the moon and stars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night,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stirs up the sea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so that its waves roar</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the L</a:t>
            </a:r>
            <a:r>
              <a:rPr lang="en-US" sz="2000" b="1" dirty="0">
                <a:solidFill>
                  <a:srgbClr val="FFFFFF"/>
                </a:solidFill>
                <a:effectLst>
                  <a:glow rad="495300">
                    <a:srgbClr val="000000">
                      <a:alpha val="75000"/>
                    </a:srgbClr>
                  </a:glow>
                </a:effectLst>
              </a:rPr>
              <a:t>ORD </a:t>
            </a:r>
            <a:r>
              <a:rPr lang="en-US" b="1" dirty="0">
                <a:solidFill>
                  <a:srgbClr val="FFFFFF"/>
                </a:solidFill>
                <a:effectLst>
                  <a:glow rad="495300">
                    <a:srgbClr val="000000">
                      <a:alpha val="75000"/>
                    </a:srgbClr>
                  </a:glow>
                </a:effectLst>
              </a:rPr>
              <a:t>Almighty is his name: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36</a:t>
            </a:r>
            <a:r>
              <a:rPr lang="en-US" b="1" dirty="0">
                <a:solidFill>
                  <a:srgbClr val="FFFFFF"/>
                </a:solidFill>
                <a:effectLst>
                  <a:glow rad="495300">
                    <a:srgbClr val="000000">
                      <a:alpha val="75000"/>
                    </a:srgbClr>
                  </a:glow>
                </a:effectLst>
              </a:rPr>
              <a:t> </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Only if these decrees vanish </a:t>
            </a:r>
            <a:br>
              <a:rPr lang="en-US" b="1" dirty="0">
                <a:solidFill>
                  <a:srgbClr val="FFFFFF"/>
                </a:solidFill>
                <a:effectLst>
                  <a:glow rad="495300">
                    <a:srgbClr val="000000">
                      <a:alpha val="75000"/>
                    </a:srgbClr>
                  </a:glow>
                </a:effectLst>
              </a:rPr>
            </a:br>
            <a:r>
              <a:rPr lang="en-US" b="1" dirty="0">
                <a:solidFill>
                  <a:srgbClr val="FFFFFF"/>
                </a:solidFill>
                <a:effectLst>
                  <a:glow rad="495300">
                    <a:srgbClr val="000000">
                      <a:alpha val="75000"/>
                    </a:srgbClr>
                  </a:glow>
                </a:effectLst>
              </a:rPr>
              <a:t>from my sight,</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will the descendants of Israel ever cease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to be a nation before me.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37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00"/>
                </a:solidFill>
                <a:effectLst>
                  <a:glow rad="495300">
                    <a:srgbClr val="000000">
                      <a:alpha val="75000"/>
                    </a:srgbClr>
                  </a:glow>
                </a:effectLst>
              </a:rPr>
              <a:t>Only if the heavens above can be measured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and the foundations of the earth below be searched out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will I reject all the descendants of Israel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because of all they have done,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(Jer. 31:35-37 </a:t>
            </a:r>
            <a:r>
              <a:rPr lang="en-US" sz="1800" b="1" dirty="0">
                <a:solidFill>
                  <a:srgbClr val="FFFFFF"/>
                </a:solidFill>
                <a:effectLst>
                  <a:glow rad="495300">
                    <a:srgbClr val="000000">
                      <a:alpha val="75000"/>
                    </a:srgbClr>
                  </a:glow>
                </a:effectLst>
              </a:rPr>
              <a:t>NIV</a:t>
            </a:r>
            <a:r>
              <a:rPr lang="en-US" b="1" dirty="0">
                <a:solidFill>
                  <a:srgbClr val="FFFFFF"/>
                </a:solidFill>
                <a:effectLst>
                  <a:glow rad="495300">
                    <a:srgbClr val="000000">
                      <a:alpha val="75000"/>
                    </a:srgbClr>
                  </a:glow>
                </a:effectLst>
              </a:rPr>
              <a:t>).</a:t>
            </a:r>
          </a:p>
        </p:txBody>
      </p:sp>
    </p:spTree>
    <p:extLst>
      <p:ext uri="{BB962C8B-B14F-4D97-AF65-F5344CB8AC3E}">
        <p14:creationId xmlns:p14="http://schemas.microsoft.com/office/powerpoint/2010/main" val="4184835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New Covenant &amp; Branch of David</a:t>
            </a: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prstClr val="black"/>
                </a:solidFill>
              </a:rPr>
              <a:t>New Covenant – law written on our hearts and Spirit to guide - </a:t>
            </a:r>
            <a:r>
              <a:rPr lang="en-US" b="1">
                <a:solidFill>
                  <a:srgbClr val="800000"/>
                </a:solidFill>
              </a:rPr>
              <a:t>Jer. 31</a:t>
            </a:r>
          </a:p>
        </p:txBody>
      </p:sp>
      <p:sp>
        <p:nvSpPr>
          <p:cNvPr id="157702" name="Text Box 21"/>
          <p:cNvSpPr txBox="1">
            <a:spLocks noChangeArrowheads="1"/>
          </p:cNvSpPr>
          <p:nvPr/>
        </p:nvSpPr>
        <p:spPr bwMode="auto">
          <a:xfrm>
            <a:off x="4876800" y="5072063"/>
            <a:ext cx="326231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prstClr val="black"/>
                </a:solidFill>
              </a:rPr>
              <a:t>Branch of David – New King</a:t>
            </a:r>
          </a:p>
          <a:p>
            <a:pPr defTabSz="914400" eaLnBrk="1" fontAlgn="base" hangingPunct="1">
              <a:spcBef>
                <a:spcPct val="0"/>
              </a:spcBef>
              <a:spcAft>
                <a:spcPct val="0"/>
              </a:spcAft>
            </a:pPr>
            <a:r>
              <a:rPr lang="en-US" sz="1800" b="1">
                <a:solidFill>
                  <a:prstClr val="black"/>
                </a:solidFill>
              </a:rPr>
              <a:t>and Priest - </a:t>
            </a:r>
            <a:r>
              <a:rPr lang="en-US" b="1">
                <a:solidFill>
                  <a:srgbClr val="800000"/>
                </a:solidFill>
              </a:rPr>
              <a:t>Jer. 33</a:t>
            </a:r>
          </a:p>
        </p:txBody>
      </p:sp>
    </p:spTree>
    <p:extLst>
      <p:ext uri="{BB962C8B-B14F-4D97-AF65-F5344CB8AC3E}">
        <p14:creationId xmlns:p14="http://schemas.microsoft.com/office/powerpoint/2010/main" val="373516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defRPr/>
            </a:pPr>
            <a:r>
              <a:rPr lang="en-US" sz="1600" b="1">
                <a:solidFill>
                  <a:srgbClr val="000000"/>
                </a:solidFill>
                <a:effectLst>
                  <a:outerShdw blurRad="38100" dist="38100" dir="2700000" algn="tl">
                    <a:srgbClr val="FFFFFF"/>
                  </a:outerShdw>
                </a:effectLst>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1270490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2000" b="1" dirty="0">
                <a:solidFill>
                  <a:prstClr val="white"/>
                </a:solidFill>
              </a:rPr>
              <a:t>ABRAHAMIC</a:t>
            </a:r>
            <a:br>
              <a:rPr lang="en-US" sz="2000" b="1" dirty="0">
                <a:solidFill>
                  <a:prstClr val="white"/>
                </a:solidFill>
              </a:rPr>
            </a:br>
            <a:r>
              <a:rPr lang="en-US" sz="2000" b="1" dirty="0">
                <a:solidFill>
                  <a:prstClr val="white"/>
                </a:solidFill>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dirty="0">
                  <a:solidFill>
                    <a:prstClr val="black"/>
                  </a:solidFill>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defTabSz="914400" fontAlgn="base">
                <a:spcBef>
                  <a:spcPct val="0"/>
                </a:spcBef>
                <a:spcAft>
                  <a:spcPct val="0"/>
                </a:spcAft>
              </a:pPr>
              <a:r>
                <a:rPr lang="en-US" sz="2800" b="1">
                  <a:solidFill>
                    <a:srgbClr val="FF0508"/>
                  </a:solidFill>
                  <a:latin typeface="Arial" charset="0"/>
                  <a:ea typeface="ＭＳ Ｐゴシック" charset="0"/>
                  <a:cs typeface="ＭＳ Ｐゴシック" charset="0"/>
                </a:rPr>
                <a:t>   </a:t>
              </a:r>
              <a:r>
                <a:rPr lang="en-US" sz="2800" b="1">
                  <a:solidFill>
                    <a:prstClr val="black"/>
                  </a:solidFill>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LAND</a:t>
            </a:r>
          </a:p>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DAVIDIC</a:t>
            </a:r>
          </a:p>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a:solidFill>
                  <a:prstClr val="black"/>
                </a:solidFill>
                <a:latin typeface="Arial" charset="0"/>
                <a:ea typeface="ＭＳ Ｐゴシック" charset="0"/>
                <a:cs typeface="ＭＳ Ｐゴシック" charset="0"/>
              </a:rPr>
              <a:t>NEW</a:t>
            </a:r>
          </a:p>
          <a:p>
            <a:pPr algn="ctr" defTabSz="914400" fontAlgn="base">
              <a:spcBef>
                <a:spcPct val="0"/>
              </a:spcBef>
              <a:spcAft>
                <a:spcPct val="0"/>
              </a:spcAft>
            </a:pPr>
            <a:r>
              <a:rPr lang="en-US" b="1">
                <a:solidFill>
                  <a:prstClr val="black"/>
                </a:solidFill>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en-US" sz="2000" b="1" dirty="0">
                <a:solidFill>
                  <a:prstClr val="black"/>
                </a:solidFill>
                <a:latin typeface="Arial" charset="0"/>
                <a:ea typeface="ＭＳ Ｐゴシック" charset="0"/>
                <a:cs typeface="ＭＳ Ｐゴシック" charset="0"/>
              </a:rPr>
              <a:t>The new covenant is God</a:t>
            </a:r>
            <a:r>
              <a:rPr lang="mr-IN" altLang="ja-JP" sz="2000" b="1" dirty="0">
                <a:solidFill>
                  <a:prstClr val="black"/>
                </a:solidFill>
                <a:latin typeface="Arial" charset="0"/>
                <a:ea typeface="ＭＳ Ｐゴシック" charset="0"/>
                <a:cs typeface="ＭＳ Ｐゴシック" charset="0"/>
              </a:rPr>
              <a:t>'</a:t>
            </a:r>
            <a:r>
              <a:rPr lang="en-US" sz="2000" b="1" dirty="0">
                <a:solidFill>
                  <a:prstClr val="black"/>
                </a:solidFill>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276341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333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660066"/>
                </a:solidFill>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baseline="30000" dirty="0">
                <a:solidFill>
                  <a:prstClr val="black"/>
                </a:solidFill>
                <a:cs typeface="Arial" charset="0"/>
              </a:rPr>
              <a:t>31</a:t>
            </a:r>
            <a:r>
              <a:rPr lang="mr-IN" altLang="ja-JP" b="1" dirty="0">
                <a:solidFill>
                  <a:prstClr val="black"/>
                </a:solidFill>
                <a:cs typeface="Arial" charset="0"/>
              </a:rPr>
              <a:t>"</a:t>
            </a:r>
            <a:r>
              <a:rPr lang="en-US" altLang="ja-JP" b="1" dirty="0">
                <a:solidFill>
                  <a:prstClr val="black"/>
                </a:solidFill>
                <a:cs typeface="Arial" charset="0"/>
              </a:rPr>
              <a:t>The time is coming,</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prstClr val="black"/>
                </a:solidFill>
                <a:cs typeface="Arial" charset="0"/>
              </a:rPr>
              <a:t>, </a:t>
            </a:r>
            <a:r>
              <a:rPr lang="mr-IN" altLang="ja-JP" b="1" dirty="0">
                <a:solidFill>
                  <a:prstClr val="black"/>
                </a:solidFill>
                <a:cs typeface="Arial" charset="0"/>
              </a:rPr>
              <a:t>"</a:t>
            </a:r>
            <a:r>
              <a:rPr lang="en-US" altLang="ja-JP" b="1" dirty="0">
                <a:solidFill>
                  <a:prstClr val="black"/>
                </a:solidFill>
                <a:cs typeface="Arial" charset="0"/>
              </a:rPr>
              <a:t>when I will make a new covenant </a:t>
            </a:r>
            <a:r>
              <a:rPr lang="en-US" altLang="ja-JP" b="1" dirty="0">
                <a:solidFill>
                  <a:srgbClr val="0000FF"/>
                </a:solidFill>
                <a:cs typeface="Arial" charset="0"/>
              </a:rPr>
              <a:t>with the house of Israel and with the house of Judah</a:t>
            </a:r>
            <a:r>
              <a:rPr lang="en-US" altLang="ja-JP" b="1" dirty="0">
                <a:solidFill>
                  <a:prstClr val="black"/>
                </a:solidFill>
                <a:cs typeface="Arial" charset="0"/>
              </a:rPr>
              <a:t>. </a:t>
            </a:r>
          </a:p>
          <a:p>
            <a:pPr defTabSz="914400" eaLnBrk="1" fontAlgn="base" hangingPunct="1">
              <a:spcBef>
                <a:spcPct val="0"/>
              </a:spcBef>
              <a:spcAft>
                <a:spcPct val="0"/>
              </a:spcAft>
            </a:pPr>
            <a:r>
              <a:rPr lang="en-US" b="1" baseline="30000" dirty="0">
                <a:solidFill>
                  <a:prstClr val="black"/>
                </a:solidFill>
                <a:cs typeface="Arial" charset="0"/>
              </a:rPr>
              <a:t>32</a:t>
            </a:r>
            <a:r>
              <a:rPr lang="en-US" b="1" dirty="0">
                <a:solidFill>
                  <a:prstClr val="black"/>
                </a:solidFill>
                <a:cs typeface="Arial" charset="0"/>
              </a:rPr>
              <a:t>It will not be like the covenant I made with their forefathers when I took them by the hand to lead them out of Egypt, because they broke my covenant, though I was a husband to them,</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prstClr val="black"/>
                </a:solidFill>
                <a:cs typeface="Arial" charset="0"/>
              </a:rPr>
              <a:t>.</a:t>
            </a:r>
          </a:p>
          <a:p>
            <a:pPr defTabSz="914400" eaLnBrk="1" fontAlgn="base" hangingPunct="1">
              <a:spcBef>
                <a:spcPct val="0"/>
              </a:spcBef>
              <a:spcAft>
                <a:spcPct val="0"/>
              </a:spcAft>
            </a:pPr>
            <a:r>
              <a:rPr lang="en-US" b="1" baseline="30000" dirty="0">
                <a:solidFill>
                  <a:prstClr val="black"/>
                </a:solidFill>
                <a:cs typeface="Arial" charset="0"/>
              </a:rPr>
              <a:t>33</a:t>
            </a:r>
            <a:r>
              <a:rPr lang="mr-IN" altLang="ja-JP" b="1" dirty="0">
                <a:solidFill>
                  <a:prstClr val="black"/>
                </a:solidFill>
                <a:cs typeface="Arial" charset="0"/>
              </a:rPr>
              <a:t>"</a:t>
            </a:r>
            <a:r>
              <a:rPr lang="en-US" altLang="ja-JP" b="1" dirty="0">
                <a:solidFill>
                  <a:prstClr val="black"/>
                </a:solidFill>
                <a:cs typeface="Arial" charset="0"/>
              </a:rPr>
              <a:t>This is the covenant I will make with the house of Israel after that time,</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srgbClr val="000000"/>
                </a:solidFill>
                <a:cs typeface="Arial" charset="0"/>
              </a:rPr>
              <a:t>.</a:t>
            </a:r>
            <a:endParaRPr lang="en-US" b="1" dirty="0">
              <a:solidFill>
                <a:srgbClr val="000000"/>
              </a:solidFill>
              <a:cs typeface="Arial" charset="0"/>
            </a:endParaRPr>
          </a:p>
        </p:txBody>
      </p:sp>
    </p:spTree>
    <p:extLst>
      <p:ext uri="{BB962C8B-B14F-4D97-AF65-F5344CB8AC3E}">
        <p14:creationId xmlns:p14="http://schemas.microsoft.com/office/powerpoint/2010/main" val="1531307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660066"/>
                </a:solidFill>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dirty="0">
                <a:solidFill>
                  <a:srgbClr val="000000"/>
                </a:solidFill>
              </a:rPr>
              <a:t>	</a:t>
            </a:r>
            <a:r>
              <a:rPr lang="en-US" b="1" baseline="30000" dirty="0">
                <a:solidFill>
                  <a:prstClr val="black"/>
                </a:solidFill>
                <a:cs typeface="Arial" charset="0"/>
              </a:rPr>
              <a:t>33b </a:t>
            </a:r>
            <a:r>
              <a:rPr lang="mr-IN" altLang="ja-JP" b="1" dirty="0">
                <a:solidFill>
                  <a:srgbClr val="000000"/>
                </a:solidFill>
              </a:rPr>
              <a:t>"</a:t>
            </a:r>
            <a:r>
              <a:rPr lang="en-US" altLang="ja-JP" b="1" dirty="0">
                <a:solidFill>
                  <a:srgbClr val="000000"/>
                </a:solidFill>
              </a:rPr>
              <a:t>I will put my </a:t>
            </a:r>
            <a:r>
              <a:rPr lang="en-US" altLang="ja-JP" b="1" dirty="0">
                <a:solidFill>
                  <a:srgbClr val="0000FF"/>
                </a:solidFill>
              </a:rPr>
              <a:t>law within them</a:t>
            </a:r>
            <a:r>
              <a:rPr lang="en-US" altLang="ja-JP" b="1" dirty="0">
                <a:solidFill>
                  <a:srgbClr val="000000"/>
                </a:solidFill>
              </a:rPr>
              <a:t>, and I will write it on their hearts. And </a:t>
            </a:r>
            <a:r>
              <a:rPr lang="en-US" altLang="ja-JP" b="1" dirty="0">
                <a:solidFill>
                  <a:srgbClr val="0000FF"/>
                </a:solidFill>
              </a:rPr>
              <a:t>I will be their God</a:t>
            </a:r>
            <a:r>
              <a:rPr lang="en-US" altLang="ja-JP" b="1" dirty="0">
                <a:solidFill>
                  <a:srgbClr val="000000"/>
                </a:solidFill>
              </a:rPr>
              <a:t>, and they shall be my people. And no longer shall each one teach his neighbor and each his brother, saying, </a:t>
            </a:r>
            <a:r>
              <a:rPr lang="mr-IN" altLang="ja-JP" b="1" dirty="0">
                <a:solidFill>
                  <a:srgbClr val="000000"/>
                </a:solidFill>
              </a:rPr>
              <a:t>'</a:t>
            </a:r>
            <a:r>
              <a:rPr lang="en-US" altLang="ja-JP" b="1" dirty="0">
                <a:solidFill>
                  <a:srgbClr val="000000"/>
                </a:solidFill>
              </a:rPr>
              <a:t>Know the L</a:t>
            </a:r>
            <a:r>
              <a:rPr lang="en-US" altLang="ja-JP" sz="2000" b="1" dirty="0">
                <a:solidFill>
                  <a:srgbClr val="000000"/>
                </a:solidFill>
              </a:rPr>
              <a:t>ORD</a:t>
            </a:r>
            <a:r>
              <a:rPr lang="en-US" altLang="ja-JP" b="1" dirty="0">
                <a:solidFill>
                  <a:srgbClr val="000000"/>
                </a:solidFill>
              </a:rPr>
              <a:t>,</a:t>
            </a:r>
            <a:r>
              <a:rPr lang="mr-IN" altLang="ja-JP" b="1" dirty="0">
                <a:solidFill>
                  <a:srgbClr val="000000"/>
                </a:solidFill>
              </a:rPr>
              <a:t>'</a:t>
            </a:r>
            <a:r>
              <a:rPr lang="en-US" altLang="ja-JP" b="1" dirty="0">
                <a:solidFill>
                  <a:srgbClr val="000000"/>
                </a:solidFill>
              </a:rPr>
              <a:t> for </a:t>
            </a:r>
            <a:r>
              <a:rPr lang="en-US" altLang="ja-JP" b="1" dirty="0">
                <a:solidFill>
                  <a:srgbClr val="0000FF"/>
                </a:solidFill>
              </a:rPr>
              <a:t>they shall all know me</a:t>
            </a:r>
            <a:r>
              <a:rPr lang="en-US" altLang="ja-JP" b="1" dirty="0">
                <a:solidFill>
                  <a:srgbClr val="000000"/>
                </a:solidFill>
              </a:rPr>
              <a:t>, from the least of them to the greatest, declares the L</a:t>
            </a:r>
            <a:r>
              <a:rPr lang="en-US" altLang="ja-JP" sz="2000" b="1" dirty="0">
                <a:solidFill>
                  <a:srgbClr val="000000"/>
                </a:solidFill>
              </a:rPr>
              <a:t>ORD</a:t>
            </a:r>
            <a:r>
              <a:rPr lang="en-US" altLang="ja-JP" b="1" dirty="0">
                <a:solidFill>
                  <a:srgbClr val="000000"/>
                </a:solidFill>
              </a:rPr>
              <a:t>. For I will </a:t>
            </a:r>
            <a:r>
              <a:rPr lang="en-US" altLang="ja-JP" b="1" dirty="0">
                <a:solidFill>
                  <a:srgbClr val="0000FF"/>
                </a:solidFill>
              </a:rPr>
              <a:t>forgive </a:t>
            </a:r>
            <a:r>
              <a:rPr lang="en-US" altLang="ja-JP" b="1" dirty="0">
                <a:solidFill>
                  <a:srgbClr val="000000"/>
                </a:solidFill>
              </a:rPr>
              <a:t>their iniquity, and I will remember their sin no more.</a:t>
            </a:r>
            <a:r>
              <a:rPr lang="mr-IN" altLang="ja-JP"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0981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ts val="238"/>
              </a:spcBef>
              <a:spcAft>
                <a:spcPct val="0"/>
              </a:spcAft>
            </a:pPr>
            <a:r>
              <a:rPr lang="en-US" b="1" dirty="0">
                <a:solidFill>
                  <a:srgbClr val="660066"/>
                </a:solidFill>
              </a:rPr>
              <a:t>FULFILLED</a:t>
            </a:r>
          </a:p>
          <a:p>
            <a:pPr defTabSz="914400" eaLnBrk="1" fontAlgn="base" hangingPunct="1">
              <a:spcBef>
                <a:spcPts val="238"/>
              </a:spcBef>
              <a:spcAft>
                <a:spcPct val="0"/>
              </a:spcAft>
              <a:buFontTx/>
              <a:buChar char="•"/>
            </a:pPr>
            <a:r>
              <a:rPr lang="en-US" b="1" dirty="0">
                <a:solidFill>
                  <a:prstClr val="black"/>
                </a:solidFill>
              </a:rPr>
              <a:t>Indwelling of the Holy Spirit</a:t>
            </a:r>
            <a:br>
              <a:rPr lang="en-US" b="1" dirty="0">
                <a:solidFill>
                  <a:prstClr val="black"/>
                </a:solidFill>
              </a:rPr>
            </a:br>
            <a:r>
              <a:rPr lang="en-US" b="1" dirty="0">
                <a:solidFill>
                  <a:prstClr val="black"/>
                </a:solidFill>
              </a:rPr>
              <a:t>(Jer. 31:33 with Ezek. 36:27)</a:t>
            </a:r>
          </a:p>
          <a:p>
            <a:pPr defTabSz="914400" eaLnBrk="1" fontAlgn="base" hangingPunct="1">
              <a:spcBef>
                <a:spcPts val="238"/>
              </a:spcBef>
              <a:spcAft>
                <a:spcPct val="0"/>
              </a:spcAft>
              <a:buFontTx/>
              <a:buChar char="•"/>
            </a:pPr>
            <a:r>
              <a:rPr lang="en-US" b="1" dirty="0">
                <a:solidFill>
                  <a:prstClr val="black"/>
                </a:solidFill>
              </a:rPr>
              <a:t>New nature, heart &amp; mind</a:t>
            </a:r>
            <a:br>
              <a:rPr lang="en-US" b="1" dirty="0">
                <a:solidFill>
                  <a:prstClr val="black"/>
                </a:solidFill>
              </a:rPr>
            </a:br>
            <a:r>
              <a:rPr lang="en-US" b="1" dirty="0">
                <a:solidFill>
                  <a:prstClr val="black"/>
                </a:solidFill>
              </a:rPr>
              <a:t>(Jer. 31:33; Isa. 59:21)</a:t>
            </a:r>
          </a:p>
          <a:p>
            <a:pPr defTabSz="914400" eaLnBrk="1" fontAlgn="base" hangingPunct="1">
              <a:spcBef>
                <a:spcPts val="238"/>
              </a:spcBef>
              <a:spcAft>
                <a:spcPct val="0"/>
              </a:spcAft>
              <a:buFontTx/>
              <a:buChar char="•"/>
            </a:pPr>
            <a:r>
              <a:rPr lang="en-US" b="1" dirty="0">
                <a:solidFill>
                  <a:prstClr val="black"/>
                </a:solidFill>
              </a:rPr>
              <a:t>Forgiveness of sins</a:t>
            </a:r>
            <a:br>
              <a:rPr lang="en-US" b="1" dirty="0">
                <a:solidFill>
                  <a:prstClr val="black"/>
                </a:solidFill>
              </a:rPr>
            </a:br>
            <a:r>
              <a:rPr lang="en-US" b="1" dirty="0">
                <a:solidFill>
                  <a:prstClr val="black"/>
                </a:solidFill>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ts val="238"/>
              </a:spcBef>
              <a:spcAft>
                <a:spcPct val="0"/>
              </a:spcAft>
            </a:pPr>
            <a:r>
              <a:rPr lang="en-US" b="1">
                <a:solidFill>
                  <a:srgbClr val="660066"/>
                </a:solidFill>
              </a:rPr>
              <a:t>NOT YET FULFILLED</a:t>
            </a:r>
          </a:p>
          <a:p>
            <a:pPr defTabSz="914400" eaLnBrk="1" fontAlgn="base" hangingPunct="1">
              <a:spcBef>
                <a:spcPts val="238"/>
              </a:spcBef>
              <a:spcAft>
                <a:spcPct val="0"/>
              </a:spcAft>
              <a:buFontTx/>
              <a:buChar char="•"/>
            </a:pPr>
            <a:r>
              <a:rPr lang="en-US" b="1">
                <a:solidFill>
                  <a:prstClr val="black"/>
                </a:solidFill>
              </a:rPr>
              <a:t>Everyone will know the Lord</a:t>
            </a:r>
            <a:br>
              <a:rPr lang="en-US" b="1">
                <a:solidFill>
                  <a:prstClr val="black"/>
                </a:solidFill>
              </a:rPr>
            </a:br>
            <a:r>
              <a:rPr lang="en-US" b="1">
                <a:solidFill>
                  <a:prstClr val="black"/>
                </a:solidFill>
              </a:rPr>
              <a:t>(Jer. 31:34a)</a:t>
            </a:r>
          </a:p>
          <a:p>
            <a:pPr defTabSz="914400" eaLnBrk="1" fontAlgn="base" hangingPunct="1">
              <a:spcBef>
                <a:spcPts val="238"/>
              </a:spcBef>
              <a:spcAft>
                <a:spcPct val="0"/>
              </a:spcAft>
              <a:buFontTx/>
              <a:buChar char="•"/>
            </a:pPr>
            <a:r>
              <a:rPr lang="en-US" b="1">
                <a:solidFill>
                  <a:prstClr val="black"/>
                </a:solidFill>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831843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8199" name="Microsoft ClipArt Gallery" r:id="rId4" imgW="2120900" imgH="2108200" progId="">
                  <p:embed/>
                </p:oleObj>
              </mc:Choice>
              <mc:Fallback>
                <p:oleObj name="Microsoft ClipArt Gallery" r:id="rId4" imgW="2120900" imgH="2108200" progId="">
                  <p:embed/>
                  <p:pic>
                    <p:nvPicPr>
                      <p:cNvPr id="4157"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Ninth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8 Aug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569660"/>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CH-Add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8472081" y="0"/>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462377" y="2292824"/>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14676073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3116061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4231334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221464472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169676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4800374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46</a:t>
            </a:r>
          </a:p>
        </p:txBody>
      </p:sp>
    </p:spTree>
    <p:extLst>
      <p:ext uri="{BB962C8B-B14F-4D97-AF65-F5344CB8AC3E}">
        <p14:creationId xmlns:p14="http://schemas.microsoft.com/office/powerpoint/2010/main" val="310040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670671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Philistia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Damascus (Syria)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Ethiopia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 by the Sea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Arabia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Jerusalem (Judah)</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Tyre</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Phoenicia</a:t>
            </a:r>
          </a:p>
        </p:txBody>
      </p:sp>
    </p:spTree>
    <p:extLst>
      <p:ext uri="{BB962C8B-B14F-4D97-AF65-F5344CB8AC3E}">
        <p14:creationId xmlns:p14="http://schemas.microsoft.com/office/powerpoint/2010/main" val="222020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3200" b="1">
                <a:solidFill>
                  <a:schemeClr val="tx1"/>
                </a:solidFill>
                <a:latin typeface="Arial"/>
                <a:ea typeface="ＭＳ Ｐゴシック" charset="0"/>
                <a:cs typeface="Arial"/>
              </a:rPr>
              <a:t>Nations Prophesied Against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1. EGYPT (46:1-27) </a:t>
            </a:r>
            <a:r>
              <a:rPr lang="en-US" b="1">
                <a:solidFill>
                  <a:prstClr val="black"/>
                </a:solidFill>
                <a:latin typeface="Arial" charset="0"/>
                <a:ea typeface="ＭＳ Ｐゴシック" charset="0"/>
                <a:cs typeface="ＭＳ Ｐゴシック" charset="0"/>
              </a:rPr>
              <a:t>- To be defeated by Babylonians</a:t>
            </a:r>
          </a:p>
          <a:p>
            <a:pPr marL="609600" indent="-609600" defTabSz="914400" fontAlgn="base">
              <a:lnSpc>
                <a:spcPct val="90000"/>
              </a:lnSpc>
              <a:spcBef>
                <a:spcPct val="0"/>
              </a:spcBef>
              <a:spcAft>
                <a:spcPct val="0"/>
              </a:spcAft>
              <a:buFontTx/>
              <a:buAutoNum type="arabicPeriod"/>
            </a:pPr>
            <a:endParaRPr lang="en-US" b="1">
              <a:solidFill>
                <a:srgbClr val="C00000"/>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2. PHILISTIA (47:1-6)  </a:t>
            </a:r>
            <a:r>
              <a:rPr lang="en-US" b="1">
                <a:solidFill>
                  <a:prstClr val="black"/>
                </a:solidFill>
                <a:latin typeface="Arial" charset="0"/>
                <a:ea typeface="ＭＳ Ｐゴシック" charset="0"/>
                <a:cs typeface="ＭＳ Ｐゴシック" charset="0"/>
              </a:rPr>
              <a:t>- To be overrun by Egyptians</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3. MOAB (48:1-47)</a:t>
            </a:r>
            <a:r>
              <a:rPr lang="en-US" b="1">
                <a:solidFill>
                  <a:prstClr val="black"/>
                </a:solidFill>
                <a:latin typeface="Arial" charset="0"/>
                <a:ea typeface="ＭＳ Ｐゴシック" charset="0"/>
                <a:cs typeface="ＭＳ Ｐゴシック" charset="0"/>
              </a:rPr>
              <a:t> - To be conquered by Babylon</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4. AMMON (49:1-6)</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 destroyed and re-established in </a:t>
            </a:r>
            <a:br>
              <a:rPr lang="en-US" b="1">
                <a:solidFill>
                  <a:prstClr val="black"/>
                </a:solidFill>
                <a:latin typeface="Arial" charset="0"/>
                <a:ea typeface="ＭＳ Ｐゴシック" charset="0"/>
                <a:cs typeface="ＭＳ Ｐゴシック" charset="0"/>
              </a:rPr>
            </a:br>
            <a:r>
              <a:rPr lang="en-US" b="1">
                <a:solidFill>
                  <a:prstClr val="black"/>
                </a:solidFill>
                <a:latin typeface="Arial" charset="0"/>
                <a:ea typeface="ＭＳ Ｐゴシック" charset="0"/>
                <a:cs typeface="ＭＳ Ｐゴシック" charset="0"/>
              </a:rPr>
              <a:t>the millennium. </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5. EDOM  (49:7-22)</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become as Sodom and Gomorrah</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6. DAMASCUS (49:23-27)</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 destroyed in a single day</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7. KEDAR &amp; HAZOR (49:28-35) </a:t>
            </a:r>
            <a:r>
              <a:rPr lang="en-US" b="1">
                <a:solidFill>
                  <a:prstClr val="black"/>
                </a:solidFill>
                <a:latin typeface="Arial" charset="0"/>
                <a:ea typeface="ＭＳ Ｐゴシック" charset="0"/>
                <a:cs typeface="ＭＳ Ｐゴシック" charset="0"/>
              </a:rPr>
              <a:t>- To be destroyed by Nebuchadnezzar</a:t>
            </a:r>
          </a:p>
          <a:p>
            <a:pPr marL="609600" indent="-609600" defTabSz="914400" fontAlgn="base">
              <a:lnSpc>
                <a:spcPct val="90000"/>
              </a:lnSpc>
              <a:spcBef>
                <a:spcPct val="0"/>
              </a:spcBef>
              <a:spcAft>
                <a:spcPct val="0"/>
              </a:spcAft>
              <a:buFontTx/>
              <a:buAutoNum type="arabicPeriod"/>
            </a:pPr>
            <a:endParaRPr lang="en-US" b="1">
              <a:solidFill>
                <a:srgbClr val="D16349"/>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8. ELAM (49:34-39) </a:t>
            </a:r>
            <a:r>
              <a:rPr lang="en-US" b="1">
                <a:solidFill>
                  <a:prstClr val="black"/>
                </a:solidFill>
                <a:latin typeface="Arial" charset="0"/>
                <a:ea typeface="ＭＳ Ｐゴシック" charset="0"/>
                <a:cs typeface="ＭＳ Ｐゴシック" charset="0"/>
              </a:rPr>
              <a:t>- To be overrun by Nebuchadnezzar and </a:t>
            </a:r>
          </a:p>
          <a:p>
            <a:pPr marL="609600" indent="-609600" defTabSz="914400" fontAlgn="base">
              <a:lnSpc>
                <a:spcPct val="90000"/>
              </a:lnSpc>
              <a:spcBef>
                <a:spcPct val="0"/>
              </a:spcBef>
              <a:spcAft>
                <a:spcPct val="0"/>
              </a:spcAft>
            </a:pPr>
            <a:r>
              <a:rPr lang="en-US" b="1">
                <a:solidFill>
                  <a:prstClr val="black"/>
                </a:solidFill>
                <a:latin typeface="Arial" charset="0"/>
                <a:ea typeface="ＭＳ Ｐゴシック" charset="0"/>
                <a:cs typeface="ＭＳ Ｐゴシック" charset="0"/>
              </a:rPr>
              <a:t>	re-established during the millennium. </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9. BABYLON (50:1–51:64)</a:t>
            </a:r>
            <a:r>
              <a:rPr lang="en-US" b="1">
                <a:solidFill>
                  <a:srgbClr val="000000"/>
                </a:solidFill>
                <a:latin typeface="Arial" charset="0"/>
                <a:ea typeface="ＭＳ Ｐゴシック" charset="0"/>
                <a:cs typeface="ＭＳ Ｐゴシック" charset="0"/>
              </a:rPr>
              <a:t> -</a:t>
            </a:r>
            <a:r>
              <a:rPr lang="en-US" b="1">
                <a:solidFill>
                  <a:srgbClr val="C00000"/>
                </a:solidFill>
                <a:latin typeface="Arial" charset="0"/>
                <a:ea typeface="ＭＳ Ｐゴシック" charset="0"/>
                <a:cs typeface="ＭＳ Ｐゴシック" charset="0"/>
              </a:rPr>
              <a:t> </a:t>
            </a:r>
            <a:r>
              <a:rPr lang="en-US" b="1">
                <a:solidFill>
                  <a:prstClr val="black"/>
                </a:solidFill>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485</a:t>
            </a:r>
          </a:p>
        </p:txBody>
      </p:sp>
    </p:spTree>
    <p:extLst>
      <p:ext uri="{BB962C8B-B14F-4D97-AF65-F5344CB8AC3E}">
        <p14:creationId xmlns:p14="http://schemas.microsoft.com/office/powerpoint/2010/main" val="3725505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276637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52</a:t>
            </a:r>
          </a:p>
        </p:txBody>
      </p:sp>
    </p:spTree>
    <p:extLst>
      <p:ext uri="{BB962C8B-B14F-4D97-AF65-F5344CB8AC3E}">
        <p14:creationId xmlns:p14="http://schemas.microsoft.com/office/powerpoint/2010/main" val="2862800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79858901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Zedekiah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(Mattaniah)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597-586</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Jehoahaz</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Shallum</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609</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Jehoiachin</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Jeconiah/Coniah</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597</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114300" dir="2700000" algn="tl" rotWithShape="0">
                    <a:srgbClr val="000000"/>
                  </a:outerShdw>
                </a:effectLst>
                <a:cs typeface="Arial" charset="0"/>
              </a:rPr>
              <a:t>Josiah</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640-609</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(31 yrs.)</a:t>
            </a:r>
            <a:endParaRPr lang="en-US" sz="2000">
              <a:solidFill>
                <a:srgbClr val="FFFFFF"/>
              </a:solidFill>
              <a:effectLst>
                <a:outerShdw blurRad="50800" dist="114300" dir="2700000" algn="tl" rotWithShape="0">
                  <a:srgbClr val="000000"/>
                </a:outerShdw>
              </a:effectLst>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3B600"/>
                </a:solidFill>
                <a:effectLst>
                  <a:outerShdw blurRad="50800" dist="114300" dir="2700000" algn="tl" rotWithShape="0">
                    <a:srgbClr val="000000"/>
                  </a:outerShdw>
                </a:effectLst>
                <a:cs typeface="Arial" charset="0"/>
              </a:rPr>
              <a:t>Jehoiakim (Eliakim)</a:t>
            </a:r>
            <a:br>
              <a:rPr lang="en-US" sz="28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609-597</a:t>
            </a:r>
            <a:br>
              <a:rPr lang="en-US" sz="20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(11 yrs.)</a:t>
            </a:r>
            <a:endParaRPr lang="en-US" sz="2800" b="1">
              <a:solidFill>
                <a:srgbClr val="F3B600"/>
              </a:solidFill>
              <a:effectLst>
                <a:outerShdw blurRad="50800" dist="114300" dir="2700000" algn="tl" rotWithShape="0">
                  <a:srgbClr val="000000"/>
                </a:outerShdw>
              </a:effectLst>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b="1">
                <a:solidFill>
                  <a:srgbClr val="5DBACA"/>
                </a:solidFill>
                <a:effectLst>
                  <a:outerShdw blurRad="50800" dist="114300" dir="2700000" algn="tl" rotWithShape="0">
                    <a:srgbClr val="000000"/>
                  </a:outerShdw>
                </a:effectLst>
                <a:cs typeface="Arial" charset="0"/>
              </a:rPr>
              <a:t>Johanan</a:t>
            </a:r>
            <a:br>
              <a:rPr lang="en-US" sz="2800" b="1">
                <a:solidFill>
                  <a:srgbClr val="5DBACA"/>
                </a:solidFill>
                <a:effectLst>
                  <a:outerShdw blurRad="50800" dist="114300" dir="2700000" algn="tl" rotWithShape="0">
                    <a:srgbClr val="000000"/>
                  </a:outerShdw>
                </a:effectLst>
                <a:cs typeface="Arial" charset="0"/>
              </a:rPr>
            </a:br>
            <a:r>
              <a:rPr lang="en-US" sz="2800" b="1">
                <a:solidFill>
                  <a:srgbClr val="5DBACA"/>
                </a:solidFill>
                <a:effectLst>
                  <a:outerShdw blurRad="50800" dist="114300" dir="2700000" algn="tl" rotWithShape="0">
                    <a:srgbClr val="000000"/>
                  </a:outerShdw>
                </a:effectLst>
                <a:cs typeface="Arial" charset="0"/>
              </a:rPr>
              <a:t>(no rule)</a:t>
            </a:r>
            <a:endParaRPr lang="en-US" sz="2000">
              <a:solidFill>
                <a:srgbClr val="FFFF00"/>
              </a:solidFill>
              <a:effectLst>
                <a:outerShdw blurRad="50800" dist="114300" dir="2700000" algn="tl" rotWithShape="0">
                  <a:srgbClr val="000000"/>
                </a:outerShdw>
              </a:effectLst>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Exiled</a:t>
            </a:r>
            <a:endParaRPr lang="en-US" sz="2000" i="1">
              <a:solidFill>
                <a:srgbClr val="FFBCF0"/>
              </a:solidFill>
              <a:effectLst>
                <a:outerShdw blurRad="50800" dist="114300" dir="2700000" algn="tl" rotWithShape="0">
                  <a:srgbClr val="000000"/>
                </a:outerShdw>
              </a:effectLst>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FFFFFF"/>
              </a:solidFill>
              <a:effectLst>
                <a:outerShdw blurRad="50800" dist="114300" dir="2700000" algn="tl" rotWithShape="0">
                  <a:srgbClr val="000000"/>
                </a:outerShdw>
              </a:effectLst>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114300" dir="2700000" algn="tl" rotWithShape="0">
                    <a:srgbClr val="000000"/>
                  </a:outerShdw>
                </a:effectLst>
                <a:cs typeface="Arial" charset="0"/>
              </a:rPr>
              <a:t>256</a:t>
            </a:r>
            <a:endParaRPr lang="en-US">
              <a:solidFill>
                <a:srgbClr val="FFFFFF"/>
              </a:solidFill>
              <a:effectLst>
                <a:outerShdw blurRad="50800" dist="114300" dir="2700000" algn="tl" rotWithShape="0">
                  <a:srgbClr val="000000"/>
                </a:outerShdw>
              </a:effectLst>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Good king in white</a:t>
            </a:r>
            <a:endParaRPr lang="en-US" sz="1600">
              <a:solidFill>
                <a:srgbClr val="FFFFFF"/>
              </a:solidFill>
              <a:effectLst>
                <a:outerShdw blurRad="50800" dist="114300" dir="2700000" algn="tl" rotWithShape="0">
                  <a:srgbClr val="000000"/>
                </a:outerShdw>
              </a:effectLst>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3B600"/>
                </a:solidFill>
                <a:effectLst>
                  <a:outerShdw blurRad="50800" dist="114300" dir="2700000" algn="tl" rotWithShape="0">
                    <a:srgbClr val="000000"/>
                  </a:outerShdw>
                </a:effectLst>
                <a:cs typeface="Arial" charset="0"/>
              </a:rPr>
              <a:t>Evil kings in yellow</a:t>
            </a:r>
            <a:endParaRPr lang="en-US" sz="1600">
              <a:solidFill>
                <a:srgbClr val="F3B600"/>
              </a:solidFill>
              <a:effectLst>
                <a:outerShdw blurRad="50800" dist="114300" dir="2700000" algn="tl" rotWithShape="0">
                  <a:srgbClr val="000000"/>
                </a:outerShdw>
              </a:effectLst>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Babylon</a:t>
            </a:r>
            <a:endParaRPr lang="en-US" sz="2000" i="1">
              <a:solidFill>
                <a:srgbClr val="FFBCF0"/>
              </a:solidFill>
              <a:effectLst>
                <a:outerShdw blurRad="50800" dist="114300" dir="2700000" algn="tl" rotWithShape="0">
                  <a:srgbClr val="000000"/>
                </a:outerShdw>
              </a:effectLst>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1</a:t>
              </a:r>
              <a:endParaRPr lang="en-US" sz="2000">
                <a:solidFill>
                  <a:srgbClr val="FFFFFF"/>
                </a:solidFill>
                <a:effectLst>
                  <a:outerShdw blurRad="50800" dist="114300" dir="2700000" algn="tl" rotWithShape="0">
                    <a:srgbClr val="000000"/>
                  </a:outerShdw>
                </a:effectLst>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5</a:t>
              </a:r>
            </a:p>
          </p:txBody>
        </p:sp>
      </p:grpSp>
    </p:spTree>
    <p:extLst>
      <p:ext uri="{BB962C8B-B14F-4D97-AF65-F5344CB8AC3E}">
        <p14:creationId xmlns:p14="http://schemas.microsoft.com/office/powerpoint/2010/main" val="3237341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2953436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518547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works within his own </a:t>
            </a:r>
            <a:r>
              <a:rPr lang="en-US" sz="5400" b="1" dirty="0">
                <a:solidFill>
                  <a:srgbClr val="FFFF00"/>
                </a:solidFill>
                <a:effectLst>
                  <a:glow rad="127000">
                    <a:srgbClr val="000000"/>
                  </a:glow>
                </a:effectLst>
                <a:latin typeface="Arial" charset="0"/>
                <a:ea typeface="ＭＳ Ｐゴシック" charset="0"/>
                <a:cs typeface="ＭＳ Ｐゴシック" charset="0"/>
              </a:rPr>
              <a:t>limits</a:t>
            </a:r>
            <a:r>
              <a:rPr lang="en-US" sz="5400" b="1" dirty="0">
                <a:solidFill>
                  <a:srgbClr val="FFFFFF"/>
                </a:solidFill>
                <a:effectLst>
                  <a:glow rad="127000">
                    <a:srgbClr val="000000"/>
                  </a:glow>
                </a:effectLst>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63891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28477377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Weeping Prophet"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1279817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74594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8185839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7258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APPLICATIONS</a:t>
            </a: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840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r>
              <a:rPr lang="en-US" sz="2800" b="1" dirty="0">
                <a:solidFill>
                  <a:srgbClr val="FFFFFF"/>
                </a:solidFill>
                <a:cs typeface="Arial" charset="0"/>
              </a:rPr>
              <a:t> The prophet Jeremiah</a:t>
            </a:r>
            <a:r>
              <a:rPr lang="mr-IN" altLang="ja-JP" sz="2800" b="1" dirty="0">
                <a:solidFill>
                  <a:srgbClr val="FFFFFF"/>
                </a:solidFill>
                <a:cs typeface="Arial" charset="0"/>
              </a:rPr>
              <a:t>'</a:t>
            </a:r>
            <a:r>
              <a:rPr lang="en-US" sz="2800" b="1" dirty="0">
                <a:solidFill>
                  <a:srgbClr val="FFFFFF"/>
                </a:solidFill>
                <a:cs typeface="Arial" charset="0"/>
              </a:rPr>
              <a:t>s life illustrates how costly serving the Lord can be. </a:t>
            </a:r>
          </a:p>
        </p:txBody>
      </p:sp>
      <p:sp>
        <p:nvSpPr>
          <p:cNvPr id="244739" name="Title 5"/>
          <p:cNvSpPr>
            <a:spLocks noGrp="1"/>
          </p:cNvSpPr>
          <p:nvPr>
            <p:ph type="title"/>
          </p:nvPr>
        </p:nvSpPr>
        <p:spPr>
          <a:xfrm>
            <a:off x="152400" y="633413"/>
            <a:ext cx="2819400" cy="1957387"/>
          </a:xfrm>
        </p:spPr>
        <p:txBody>
          <a:bodyPr/>
          <a:lstStyle/>
          <a:p>
            <a:pPr algn="ctr"/>
            <a:r>
              <a:rPr lang="en-US" sz="2800">
                <a:latin typeface="Arial" charset="0"/>
                <a:ea typeface="ＭＳ Ｐゴシック" charset="0"/>
                <a:cs typeface="Arial" charset="0"/>
              </a:rPr>
              <a:t>APPLICATION #1: ARE YOU LIKE JEREMIAH? </a:t>
            </a:r>
          </a:p>
        </p:txBody>
      </p:sp>
    </p:spTree>
    <p:extLst>
      <p:ext uri="{BB962C8B-B14F-4D97-AF65-F5344CB8AC3E}">
        <p14:creationId xmlns:p14="http://schemas.microsoft.com/office/powerpoint/2010/main" val="421669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342900" y="1295400"/>
            <a:ext cx="459105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Preached for 40+ years</a:t>
            </a:r>
          </a:p>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Noted people</a:t>
            </a:r>
            <a:r>
              <a:rPr lang="mr-IN" altLang="ja-JP" b="1" dirty="0">
                <a:solidFill>
                  <a:prstClr val="black"/>
                </a:solidFill>
              </a:rPr>
              <a:t>'</a:t>
            </a:r>
            <a:r>
              <a:rPr lang="en-US" b="1" dirty="0">
                <a:solidFill>
                  <a:prstClr val="black"/>
                </a:solidFill>
              </a:rPr>
              <a:t>s sins to show God</a:t>
            </a:r>
            <a:r>
              <a:rPr lang="mr-IN" altLang="ja-JP" b="1" dirty="0">
                <a:solidFill>
                  <a:prstClr val="black"/>
                </a:solidFill>
              </a:rPr>
              <a:t>'</a:t>
            </a:r>
            <a:r>
              <a:rPr lang="en-US" b="1" dirty="0">
                <a:solidFill>
                  <a:prstClr val="black"/>
                </a:solidFill>
              </a:rPr>
              <a:t>s justice</a:t>
            </a:r>
          </a:p>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Preached accepting God</a:t>
            </a:r>
            <a:r>
              <a:rPr lang="mr-IN" altLang="ja-JP" b="1" dirty="0">
                <a:solidFill>
                  <a:prstClr val="black"/>
                </a:solidFill>
              </a:rPr>
              <a:t>'</a:t>
            </a:r>
            <a:r>
              <a:rPr lang="en-US" b="1" dirty="0">
                <a:solidFill>
                  <a:prstClr val="black"/>
                </a:solidFill>
              </a:rPr>
              <a:t>s discipline by submitting to 70-year Babylonian captivity</a:t>
            </a:r>
          </a:p>
          <a:p>
            <a:pPr defTabSz="914400" eaLnBrk="1" fontAlgn="base" hangingPunct="1">
              <a:spcBef>
                <a:spcPct val="20000"/>
              </a:spcBef>
              <a:spcAft>
                <a:spcPct val="0"/>
              </a:spcAft>
              <a:buClr>
                <a:srgbClr val="D16349"/>
              </a:buClr>
              <a:buSzPct val="85000"/>
              <a:buFont typeface="Wingdings 2" charset="0"/>
              <a:buChar char=""/>
            </a:pPr>
            <a:endParaRPr lang="en-GB" sz="3200" b="1" dirty="0">
              <a:solidFill>
                <a:prstClr val="black"/>
              </a:solidFill>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342900" y="3733800"/>
            <a:ext cx="85725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Commanded to remain unmarried (16:2)</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Persecuted by his family, hometown people and the religious world</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Thrown into prison (37:5)</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Carried off by force to Egypt where he continued to preach against sin (43:1-7)</a:t>
            </a:r>
          </a:p>
        </p:txBody>
      </p:sp>
      <p:sp>
        <p:nvSpPr>
          <p:cNvPr id="245764" name="Title 5"/>
          <p:cNvSpPr>
            <a:spLocks noGrp="1"/>
          </p:cNvSpPr>
          <p:nvPr>
            <p:ph type="title"/>
          </p:nvPr>
        </p:nvSpPr>
        <p:spPr/>
        <p:txBody>
          <a:bodyPr/>
          <a:lstStyle/>
          <a:p>
            <a:pPr eaLnBrk="1" hangingPunct="1"/>
            <a:r>
              <a:rPr lang="en-US" b="1" dirty="0">
                <a:solidFill>
                  <a:schemeClr val="tx1"/>
                </a:solidFill>
                <a:latin typeface="Arial" charset="0"/>
                <a:ea typeface="ＭＳ Ｐゴシック" charset="0"/>
                <a:cs typeface="Arial" charset="0"/>
              </a:rPr>
              <a:t>Jeremiah</a:t>
            </a:r>
            <a:r>
              <a:rPr lang="mr-IN" altLang="ja-JP" b="1" dirty="0">
                <a:solidFill>
                  <a:schemeClr val="tx1"/>
                </a:solidFill>
                <a:latin typeface="Arial" charset="0"/>
                <a:ea typeface="ＭＳ Ｐゴシック" charset="0"/>
                <a:cs typeface="Arial" charset="0"/>
              </a:rPr>
              <a:t>'</a:t>
            </a:r>
            <a:r>
              <a:rPr lang="en-US" b="1" dirty="0">
                <a:solidFill>
                  <a:schemeClr val="tx1"/>
                </a:solidFill>
                <a:latin typeface="Arial" charset="0"/>
                <a:ea typeface="ＭＳ Ｐゴシック" charset="0"/>
                <a:cs typeface="Arial" charset="0"/>
              </a:rPr>
              <a:t>s Difficult &amp; Sacrificial Ministry</a:t>
            </a: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36587860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247810"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1"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2"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SzPct val="85000"/>
              <a:buFont typeface="Wingdings 2" charset="0"/>
              <a:buNone/>
            </a:pP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mr-IN" altLang="ja-JP" b="1" dirty="0">
                <a:solidFill>
                  <a:prstClr val="black"/>
                </a:solidFill>
              </a:rPr>
              <a:t>"</a:t>
            </a:r>
            <a:r>
              <a:rPr lang="en-US" altLang="ja-JP" b="1" dirty="0">
                <a:solidFill>
                  <a:prstClr val="black"/>
                </a:solidFill>
              </a:rPr>
              <a:t>Before I formed you in the womb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knew you</a:t>
            </a:r>
            <a:r>
              <a:rPr lang="en-US" b="1" dirty="0">
                <a:solidFill>
                  <a:prstClr val="black"/>
                </a:solidFill>
              </a:rPr>
              <a:t>, before you were born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set you apart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appointed you </a:t>
            </a:r>
            <a:r>
              <a:rPr lang="en-US" b="1" dirty="0">
                <a:solidFill>
                  <a:prstClr val="black"/>
                </a:solidFill>
              </a:rPr>
              <a:t>as a prophet to </a:t>
            </a:r>
          </a:p>
          <a:p>
            <a:pPr defTabSz="914400" fontAlgn="base">
              <a:spcBef>
                <a:spcPct val="0"/>
              </a:spcBef>
              <a:spcAft>
                <a:spcPct val="0"/>
              </a:spcAft>
              <a:buSzPct val="85000"/>
              <a:buFont typeface="Wingdings 2" charset="0"/>
              <a:buNone/>
            </a:pPr>
            <a:r>
              <a:rPr lang="en-US" b="1" dirty="0">
                <a:solidFill>
                  <a:prstClr val="black"/>
                </a:solidFill>
              </a:rPr>
              <a:t>					the nations…</a:t>
            </a:r>
          </a:p>
          <a:p>
            <a:pPr defTabSz="914400" fontAlgn="base">
              <a:spcBef>
                <a:spcPct val="0"/>
              </a:spcBef>
              <a:spcAft>
                <a:spcPct val="0"/>
              </a:spcAft>
              <a:buSzPct val="85000"/>
              <a:buFont typeface="Wingdings 2" charset="0"/>
              <a:buNone/>
            </a:pPr>
            <a:r>
              <a:rPr lang="en-US" b="1" dirty="0">
                <a:solidFill>
                  <a:prstClr val="black"/>
                </a:solidFill>
              </a:rPr>
              <a:t>Do not say, </a:t>
            </a:r>
            <a:r>
              <a:rPr lang="mr-IN" altLang="ja-JP" b="1" dirty="0">
                <a:solidFill>
                  <a:prstClr val="black"/>
                </a:solidFill>
              </a:rPr>
              <a:t>'</a:t>
            </a:r>
            <a:r>
              <a:rPr lang="en-US" b="1" dirty="0">
                <a:solidFill>
                  <a:prstClr val="black"/>
                </a:solidFill>
              </a:rPr>
              <a:t>I am only a child.</a:t>
            </a:r>
            <a:r>
              <a:rPr lang="mr-IN" altLang="ja-JP" b="1" dirty="0">
                <a:solidFill>
                  <a:prstClr val="black"/>
                </a:solidFill>
              </a:rPr>
              <a: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You must go to everyone I send you to and say whatever I command you. Do not be afraid of them for I am with you and will rescue you… Now, I have put my words in your mouth …</a:t>
            </a:r>
          </a:p>
          <a:p>
            <a:pPr defTabSz="914400" fontAlgn="base">
              <a:spcBef>
                <a:spcPct val="0"/>
              </a:spcBef>
              <a:spcAft>
                <a:spcPct val="0"/>
              </a:spcAft>
              <a:buSzPct val="85000"/>
              <a:buFont typeface="Wingdings 2" charset="0"/>
              <a:buNone/>
            </a:pPr>
            <a:endParaRPr lang="en-US" b="1" dirty="0">
              <a:solidFill>
                <a:prstClr val="black"/>
              </a:solidFill>
            </a:endParaRPr>
          </a:p>
          <a:p>
            <a:pPr defTabSz="914400" fontAlgn="base">
              <a:spcBef>
                <a:spcPct val="0"/>
              </a:spcBef>
              <a:spcAft>
                <a:spcPct val="0"/>
              </a:spcAft>
              <a:buSzPct val="85000"/>
              <a:buFont typeface="Wingdings 2" charset="0"/>
              <a:buNone/>
            </a:pPr>
            <a:r>
              <a:rPr lang="en-US" b="1" dirty="0">
                <a:solidFill>
                  <a:prstClr val="black"/>
                </a:solidFill>
              </a:rPr>
              <a:t>			</a:t>
            </a:r>
            <a:r>
              <a:rPr lang="en-US" sz="2800" b="1" dirty="0">
                <a:solidFill>
                  <a:srgbClr val="D16349"/>
                </a:solidFill>
              </a:rPr>
              <a:t>Jer. 1:5,7-9</a:t>
            </a:r>
          </a:p>
        </p:txBody>
      </p:sp>
    </p:spTree>
    <p:extLst>
      <p:ext uri="{BB962C8B-B14F-4D97-AF65-F5344CB8AC3E}">
        <p14:creationId xmlns:p14="http://schemas.microsoft.com/office/powerpoint/2010/main" val="404570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How does Jeremiah</a:t>
            </a:r>
            <a:r>
              <a:rPr lang="mr-IN" altLang="ja-JP" sz="2800" b="1" dirty="0">
                <a:solidFill>
                  <a:prstClr val="black"/>
                </a:solidFill>
                <a:cs typeface="Arial" charset="0"/>
              </a:rPr>
              <a:t>'</a:t>
            </a:r>
            <a:r>
              <a:rPr lang="en-US" sz="2800" b="1" dirty="0">
                <a:solidFill>
                  <a:prstClr val="black"/>
                </a:solidFill>
                <a:cs typeface="Arial" charset="0"/>
              </a:rPr>
              <a:t>s costly service convict you of what you need to do to be more faithful and obedient to God?</a:t>
            </a:r>
          </a:p>
          <a:p>
            <a:pPr lvl="1" defTabSz="914400" eaLnBrk="1" fontAlgn="base" hangingPunct="1">
              <a:spcBef>
                <a:spcPct val="20000"/>
              </a:spcBef>
              <a:spcAft>
                <a:spcPct val="0"/>
              </a:spcAft>
              <a:buClr>
                <a:srgbClr val="CCB400"/>
              </a:buClr>
              <a:buSzPct val="70000"/>
            </a:pPr>
            <a:endParaRPr lang="en-US" sz="1800" b="1" dirty="0">
              <a:solidFill>
                <a:prstClr val="black"/>
              </a:solidFill>
              <a:cs typeface="Arial"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lvl="1" indent="-363538" defTabSz="914400" fontAlgn="base">
              <a:spcBef>
                <a:spcPct val="20000"/>
              </a:spcBef>
              <a:spcAft>
                <a:spcPct val="0"/>
              </a:spcAft>
              <a:buClr>
                <a:srgbClr val="CCB400"/>
              </a:buClr>
              <a:buSzPct val="70000"/>
              <a:buFont typeface="Wingdings" charset="0"/>
              <a:buChar char=""/>
            </a:pPr>
            <a:r>
              <a:rPr lang="en-US" sz="2800" b="1">
                <a:solidFill>
                  <a:prstClr val="black"/>
                </a:solidFill>
                <a:latin typeface="Arial" charset="0"/>
                <a:ea typeface="ＭＳ Ｐゴシック" charset="0"/>
                <a:cs typeface="ＭＳ Ｐゴシック" charset="0"/>
              </a:rPr>
              <a:t>Do you question your calling? Do you resent the task God has given you to do?</a:t>
            </a:r>
            <a:endParaRPr lang="en-GB" sz="2800" b="1">
              <a:solidFill>
                <a:prstClr val="black"/>
              </a:solidFill>
              <a:latin typeface="Arial" charset="0"/>
              <a:ea typeface="ＭＳ Ｐゴシック" charset="0"/>
              <a:cs typeface="ＭＳ Ｐゴシック" charset="0"/>
            </a:endParaRPr>
          </a:p>
        </p:txBody>
      </p:sp>
      <p:sp>
        <p:nvSpPr>
          <p:cNvPr id="249860" name="Title 5"/>
          <p:cNvSpPr>
            <a:spLocks noGrp="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Are You Like Jeremiah?</a:t>
            </a:r>
            <a:endParaRPr lang="en-US">
              <a:solidFill>
                <a:srgbClr val="7B9899"/>
              </a:solidFill>
              <a:latin typeface="Georgia" charset="0"/>
              <a:ea typeface="ＭＳ Ｐゴシック" charset="0"/>
              <a:cs typeface="ＭＳ Ｐゴシック" charset="0"/>
            </a:endParaRPr>
          </a:p>
        </p:txBody>
      </p:sp>
    </p:spTree>
    <p:extLst>
      <p:ext uri="{BB962C8B-B14F-4D97-AF65-F5344CB8AC3E}">
        <p14:creationId xmlns:p14="http://schemas.microsoft.com/office/powerpoint/2010/main" val="340967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en-US" sz="2800">
                <a:latin typeface="Arial" charset="0"/>
                <a:ea typeface="ＭＳ Ｐゴシック" charset="0"/>
                <a:cs typeface="Arial" charset="0"/>
              </a:rPr>
              <a:t>APPLICATION #2: ARE YOU LIKE JUDAH? </a:t>
            </a: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br>
              <a:rPr lang="en-US" sz="2800" b="1" dirty="0">
                <a:solidFill>
                  <a:srgbClr val="FFFFFF"/>
                </a:solidFill>
                <a:cs typeface="Arial" charset="0"/>
              </a:rPr>
            </a:br>
            <a:r>
              <a:rPr lang="en-US" sz="2800" b="1" dirty="0">
                <a:solidFill>
                  <a:srgbClr val="FFFFFF"/>
                </a:solidFill>
                <a:cs typeface="Arial" charset="0"/>
              </a:rPr>
              <a:t>If we choose to continue to sin we</a:t>
            </a:r>
            <a:r>
              <a:rPr lang="mr-IN" altLang="ja-JP" sz="2800" b="1" dirty="0">
                <a:solidFill>
                  <a:srgbClr val="FFFFFF"/>
                </a:solidFill>
                <a:cs typeface="Arial" charset="0"/>
              </a:rPr>
              <a:t>'</a:t>
            </a:r>
            <a:r>
              <a:rPr lang="en-US" sz="2800" b="1" dirty="0" err="1">
                <a:solidFill>
                  <a:srgbClr val="FFFFFF"/>
                </a:solidFill>
                <a:cs typeface="Arial" charset="0"/>
              </a:rPr>
              <a:t>ll</a:t>
            </a:r>
            <a:r>
              <a:rPr lang="en-US" sz="2800" b="1" dirty="0">
                <a:solidFill>
                  <a:srgbClr val="FFFFFF"/>
                </a:solidFill>
                <a:cs typeface="Arial" charset="0"/>
              </a:rPr>
              <a:t> eventually come to the point where God</a:t>
            </a:r>
            <a:r>
              <a:rPr lang="mr-IN" altLang="ja-JP" sz="2800" b="1" dirty="0">
                <a:solidFill>
                  <a:srgbClr val="FFFFFF"/>
                </a:solidFill>
                <a:cs typeface="Arial" charset="0"/>
              </a:rPr>
              <a:t>'</a:t>
            </a:r>
            <a:r>
              <a:rPr lang="en-US" sz="2800" b="1" dirty="0">
                <a:solidFill>
                  <a:srgbClr val="FFFFFF"/>
                </a:solidFill>
                <a:cs typeface="Arial" charset="0"/>
              </a:rPr>
              <a:t>s discipline is inevitable.</a:t>
            </a:r>
          </a:p>
        </p:txBody>
      </p:sp>
    </p:spTree>
    <p:extLst>
      <p:ext uri="{BB962C8B-B14F-4D97-AF65-F5344CB8AC3E}">
        <p14:creationId xmlns:p14="http://schemas.microsoft.com/office/powerpoint/2010/main" val="3873664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Sin</a:t>
            </a:r>
          </a:p>
        </p:txBody>
      </p:sp>
      <p:sp>
        <p:nvSpPr>
          <p:cNvPr id="251907" name="Rectangle 5"/>
          <p:cNvSpPr>
            <a:spLocks noChangeArrowheads="1"/>
          </p:cNvSpPr>
          <p:nvPr/>
        </p:nvSpPr>
        <p:spPr bwMode="auto">
          <a:xfrm>
            <a:off x="5048250" y="1928813"/>
            <a:ext cx="36385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Animals observe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laws but not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people.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People act as though they have never heard His laws.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Jeremiah 8:7 </a:t>
            </a:r>
            <a:r>
              <a:rPr lang="en-US" sz="2400" b="1" dirty="0">
                <a:solidFill>
                  <a:srgbClr val="660066"/>
                </a:solidFill>
                <a:latin typeface="Arial" charset="0"/>
                <a:ea typeface="ＭＳ Ｐゴシック" charset="0"/>
                <a:cs typeface="ＭＳ Ｐゴシック" charset="0"/>
              </a:rPr>
              <a:t>NLT</a:t>
            </a:r>
            <a:endParaRPr lang="en-GB" sz="2800" b="1" dirty="0">
              <a:solidFill>
                <a:srgbClr val="660066"/>
              </a:solidFill>
              <a:latin typeface="Arial" charset="0"/>
              <a:ea typeface="ＭＳ Ｐゴシック" charset="0"/>
              <a:cs typeface="ＭＳ Ｐゴシック" charset="0"/>
            </a:endParaRPr>
          </a:p>
        </p:txBody>
      </p:sp>
      <p:sp>
        <p:nvSpPr>
          <p:cNvPr id="2" name="TextBox 1"/>
          <p:cNvSpPr txBox="1"/>
          <p:nvPr/>
        </p:nvSpPr>
        <p:spPr>
          <a:xfrm>
            <a:off x="301626" y="1826942"/>
            <a:ext cx="4533582" cy="3416320"/>
          </a:xfrm>
          <a:prstGeom prst="rect">
            <a:avLst/>
          </a:prstGeom>
          <a:solidFill>
            <a:srgbClr val="3333CC"/>
          </a:solidFill>
        </p:spPr>
        <p:txBody>
          <a:bodyPr wrap="square" rtlCol="0">
            <a:spAutoFit/>
          </a:bodyPr>
          <a:lstStyle/>
          <a:p>
            <a:r>
              <a:rPr lang="en-SG" sz="2400" b="1">
                <a:solidFill>
                  <a:schemeClr val="bg1"/>
                </a:solidFill>
                <a:latin typeface="Arial"/>
                <a:cs typeface="Arial"/>
              </a:rPr>
              <a:t>"Even the stork that flies across the sky knows the time of her migration, as do the turtledove, the swallow, and the crane. They all return at the proper time each year. </a:t>
            </a:r>
          </a:p>
          <a:p>
            <a:endParaRPr lang="en-SG" sz="2400" b="1">
              <a:solidFill>
                <a:schemeClr val="bg1"/>
              </a:solidFill>
              <a:latin typeface="Arial"/>
              <a:cs typeface="Arial"/>
            </a:endParaRPr>
          </a:p>
          <a:p>
            <a:r>
              <a:rPr lang="en-SG" sz="2400" b="1">
                <a:solidFill>
                  <a:schemeClr val="bg1"/>
                </a:solidFill>
                <a:latin typeface="Arial"/>
                <a:cs typeface="Arial"/>
              </a:rPr>
              <a:t>But not my people! They do not know the </a:t>
            </a:r>
            <a:r>
              <a:rPr lang="en-SG" sz="2000" b="1">
                <a:solidFill>
                  <a:schemeClr val="bg1"/>
                </a:solidFill>
                <a:latin typeface="Arial"/>
                <a:cs typeface="Arial"/>
              </a:rPr>
              <a:t>LORD’s</a:t>
            </a:r>
            <a:r>
              <a:rPr lang="en-SG" sz="2400" b="1">
                <a:solidFill>
                  <a:schemeClr val="bg1"/>
                </a:solidFill>
                <a:latin typeface="Arial"/>
                <a:cs typeface="Arial"/>
              </a:rPr>
              <a:t> laws."</a:t>
            </a:r>
            <a:endParaRPr lang="en-US" sz="2400" b="1">
              <a:solidFill>
                <a:schemeClr val="bg1"/>
              </a:solidFill>
              <a:latin typeface="Arial"/>
              <a:cs typeface="Arial"/>
            </a:endParaRPr>
          </a:p>
        </p:txBody>
      </p:sp>
    </p:spTree>
    <p:extLst>
      <p:ext uri="{BB962C8B-B14F-4D97-AF65-F5344CB8AC3E}">
        <p14:creationId xmlns:p14="http://schemas.microsoft.com/office/powerpoint/2010/main" val="140233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21941201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219200"/>
          </a:xfrm>
        </p:spPr>
        <p:txBody>
          <a:bodyPr/>
          <a:lstStyle/>
          <a:p>
            <a:r>
              <a:rPr lang="en-US" sz="3600" b="1" dirty="0">
                <a:solidFill>
                  <a:schemeClr val="tx1"/>
                </a:solidFill>
                <a:latin typeface="Arial" charset="0"/>
                <a:ea typeface="ＭＳ Ｐゴシック" charset="0"/>
                <a:cs typeface="Arial" charset="0"/>
              </a:rPr>
              <a:t>Judah</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Sin Eventually Resulted in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Discipline</a:t>
            </a:r>
          </a:p>
        </p:txBody>
      </p:sp>
      <p:sp>
        <p:nvSpPr>
          <p:cNvPr id="253954" name="Rectangle 5"/>
          <p:cNvSpPr>
            <a:spLocks noChangeArrowheads="1"/>
          </p:cNvSpPr>
          <p:nvPr/>
        </p:nvSpPr>
        <p:spPr bwMode="auto">
          <a:xfrm>
            <a:off x="214313" y="1443038"/>
            <a:ext cx="4814887"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lvl="1" indent="-363538" defTabSz="914400" fontAlgn="base">
              <a:spcBef>
                <a:spcPct val="0"/>
              </a:spcBef>
              <a:spcAft>
                <a:spcPct val="0"/>
              </a:spcAft>
              <a:buFont typeface="Georgia" charset="0"/>
              <a:buAutoNum type="arabicPeriod"/>
            </a:pPr>
            <a:r>
              <a:rPr lang="en-US" sz="2800" b="1" dirty="0">
                <a:solidFill>
                  <a:prstClr val="black"/>
                </a:solidFill>
                <a:latin typeface="Arial" charset="0"/>
                <a:ea typeface="ＭＳ Ｐゴシック" charset="0"/>
                <a:cs typeface="ＭＳ Ｐゴシック" charset="0"/>
              </a:rPr>
              <a:t>Judah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kings and leaders were judged and punished. </a:t>
            </a:r>
            <a:r>
              <a:rPr lang="en-US" sz="2800" b="1" dirty="0">
                <a:solidFill>
                  <a:srgbClr val="660066"/>
                </a:solidFill>
                <a:latin typeface="Arial" charset="0"/>
                <a:ea typeface="ＭＳ Ｐゴシック" charset="0"/>
                <a:cs typeface="ＭＳ Ｐゴシック" charset="0"/>
              </a:rPr>
              <a:t>Jeremiah 22</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2.	Jews endured 70 years of Babylonian exile. 	</a:t>
            </a:r>
            <a:r>
              <a:rPr lang="en-US" sz="2800" b="1" dirty="0">
                <a:solidFill>
                  <a:srgbClr val="660066"/>
                </a:solidFill>
                <a:latin typeface="Arial" charset="0"/>
                <a:ea typeface="ＭＳ Ｐゴシック" charset="0"/>
                <a:cs typeface="ＭＳ Ｐゴシック" charset="0"/>
              </a:rPr>
              <a:t>Jeremiah 25:11</a:t>
            </a:r>
          </a:p>
          <a:p>
            <a:pPr marL="363538" lvl="1"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lvl="1" indent="-363538" defTabSz="914400" fontAlgn="base">
              <a:spcBef>
                <a:spcPct val="0"/>
              </a:spcBef>
              <a:spcAft>
                <a:spcPct val="0"/>
              </a:spcAft>
              <a:buFontTx/>
              <a:buAutoNum type="arabicPeriod" startAt="3"/>
            </a:pPr>
            <a:r>
              <a:rPr lang="en-US" sz="2800" b="1" dirty="0">
                <a:solidFill>
                  <a:prstClr val="black"/>
                </a:solidFill>
                <a:latin typeface="Arial" charset="0"/>
                <a:ea typeface="ＭＳ Ｐゴシック" charset="0"/>
                <a:cs typeface="ＭＳ Ｐゴシック" charset="0"/>
              </a:rPr>
              <a:t>God also judged nations that persecuted Judah. </a:t>
            </a:r>
          </a:p>
          <a:p>
            <a:pPr marL="363538" lvl="1" indent="-363538" defTabSz="914400" fontAlgn="base">
              <a:spcBef>
                <a:spcPct val="0"/>
              </a:spcBef>
              <a:spcAft>
                <a:spcPct val="0"/>
              </a:spcAft>
            </a:pPr>
            <a:r>
              <a:rPr lang="en-US" sz="2800" b="1" dirty="0">
                <a:solidFill>
                  <a:srgbClr val="D16349"/>
                </a:solidFill>
                <a:latin typeface="Arial" charset="0"/>
                <a:ea typeface="ＭＳ Ｐゴシック" charset="0"/>
                <a:cs typeface="ＭＳ Ｐゴシック" charset="0"/>
              </a:rPr>
              <a:t>	</a:t>
            </a:r>
            <a:r>
              <a:rPr lang="en-US" sz="2800" b="1" dirty="0">
                <a:solidFill>
                  <a:srgbClr val="660066"/>
                </a:solidFill>
                <a:latin typeface="Arial" charset="0"/>
                <a:ea typeface="ＭＳ Ｐゴシック" charset="0"/>
                <a:cs typeface="ＭＳ Ｐゴシック" charset="0"/>
              </a:rPr>
              <a:t>Jeremiah 46–51</a:t>
            </a:r>
          </a:p>
          <a:p>
            <a:pPr marL="363538" indent="-363538" defTabSz="914400" fontAlgn="base">
              <a:spcBef>
                <a:spcPct val="0"/>
              </a:spcBef>
              <a:spcAft>
                <a:spcPct val="0"/>
              </a:spcAft>
            </a:pPr>
            <a:endParaRPr lang="en-US" sz="2400" b="1" dirty="0">
              <a:solidFill>
                <a:prstClr val="black"/>
              </a:solidFill>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91153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Are You Like Judah?</a:t>
            </a: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In what area of your life do you continue in sin or resist repenting?</a:t>
            </a:r>
          </a:p>
          <a:p>
            <a:pPr lvl="1" defTabSz="914400" eaLnBrk="1" fontAlgn="base" hangingPunct="1">
              <a:spcBef>
                <a:spcPct val="20000"/>
              </a:spcBef>
              <a:spcAft>
                <a:spcPct val="0"/>
              </a:spcAft>
              <a:buClr>
                <a:srgbClr val="CCB400"/>
              </a:buClr>
              <a:buSzPct val="70000"/>
            </a:pPr>
            <a:endParaRPr lang="en-US" sz="18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Do you accept God</a:t>
            </a:r>
            <a:r>
              <a:rPr lang="mr-IN" altLang="ja-JP" sz="2800" b="1" dirty="0">
                <a:solidFill>
                  <a:prstClr val="black"/>
                </a:solidFill>
                <a:cs typeface="Arial" charset="0"/>
              </a:rPr>
              <a:t>'</a:t>
            </a:r>
            <a:r>
              <a:rPr lang="en-US" sz="2800" b="1" dirty="0">
                <a:solidFill>
                  <a:prstClr val="black"/>
                </a:solidFill>
                <a:cs typeface="Arial" charset="0"/>
              </a:rPr>
              <a:t>s just discipline? </a:t>
            </a:r>
            <a:endParaRPr lang="en-GB" sz="2800" b="1" dirty="0">
              <a:solidFill>
                <a:prstClr val="black"/>
              </a:solidFill>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26461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APPLICATION #3: ARE YOU LIKE THE FAITHFUL REMNANT?</a:t>
            </a: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br>
              <a:rPr lang="en-US" sz="2800" b="1" dirty="0">
                <a:solidFill>
                  <a:srgbClr val="FFFFFF"/>
                </a:solidFill>
                <a:cs typeface="Arial" charset="0"/>
              </a:rPr>
            </a:br>
            <a:br>
              <a:rPr lang="en-US" sz="2800" b="1" dirty="0">
                <a:solidFill>
                  <a:srgbClr val="FFFFFF"/>
                </a:solidFill>
                <a:cs typeface="Arial" charset="0"/>
              </a:rPr>
            </a:br>
            <a:br>
              <a:rPr lang="en-US" sz="2800" b="1" dirty="0">
                <a:solidFill>
                  <a:srgbClr val="FFFFFF"/>
                </a:solidFill>
                <a:cs typeface="Arial" charset="0"/>
              </a:rPr>
            </a:br>
            <a:r>
              <a:rPr lang="en-US" sz="2800" b="1" dirty="0">
                <a:solidFill>
                  <a:srgbClr val="FFFFFF"/>
                </a:solidFill>
                <a:cs typeface="Arial" charset="0"/>
              </a:rPr>
              <a:t>There is hope after discipline because God</a:t>
            </a:r>
            <a:r>
              <a:rPr lang="mr-IN" altLang="ja-JP" sz="2800" b="1" dirty="0">
                <a:solidFill>
                  <a:srgbClr val="FFFFFF"/>
                </a:solidFill>
                <a:cs typeface="Arial" charset="0"/>
              </a:rPr>
              <a:t>'</a:t>
            </a:r>
            <a:r>
              <a:rPr lang="en-US" sz="2800" b="1" dirty="0">
                <a:solidFill>
                  <a:srgbClr val="FFFFFF"/>
                </a:solidFill>
                <a:cs typeface="Arial" charset="0"/>
              </a:rPr>
              <a:t>s justice is balanced with mercy and faithfulness.</a:t>
            </a:r>
          </a:p>
        </p:txBody>
      </p:sp>
    </p:spTree>
    <p:extLst>
      <p:ext uri="{BB962C8B-B14F-4D97-AF65-F5344CB8AC3E}">
        <p14:creationId xmlns:p14="http://schemas.microsoft.com/office/powerpoint/2010/main" val="22368949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en-US" sz="3600" b="1">
                <a:solidFill>
                  <a:srgbClr val="660066"/>
                </a:solidFill>
                <a:latin typeface="Arial" charset="0"/>
                <a:ea typeface="ＭＳ Ｐゴシック" charset="0"/>
                <a:cs typeface="Arial" charset="0"/>
              </a:rPr>
              <a:t>Nature of Judgment in Jeremiah</a:t>
            </a:r>
            <a:endParaRPr lang="en-US" sz="3200" b="1">
              <a:solidFill>
                <a:srgbClr val="660066"/>
              </a:solidFill>
              <a:latin typeface="Arial" charset="0"/>
              <a:ea typeface="ＭＳ Ｐゴシック" charset="0"/>
              <a:cs typeface="Arial" charset="0"/>
            </a:endParaRPr>
          </a:p>
        </p:txBody>
      </p:sp>
      <p:sp>
        <p:nvSpPr>
          <p:cNvPr id="258050" name="Rectangle 5"/>
          <p:cNvSpPr>
            <a:spLocks noChangeArrowheads="1"/>
          </p:cNvSpPr>
          <p:nvPr/>
        </p:nvSpPr>
        <p:spPr bwMode="auto">
          <a:xfrm>
            <a:off x="381000" y="1595438"/>
            <a:ext cx="52578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indent="-363538" defTabSz="914400" fontAlgn="base">
              <a:spcBef>
                <a:spcPct val="0"/>
              </a:spcBef>
              <a:spcAft>
                <a:spcPct val="0"/>
              </a:spcAft>
            </a:pPr>
            <a:endParaRPr lang="en-US" sz="16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1. </a:t>
            </a:r>
            <a:r>
              <a:rPr lang="en-US" sz="2800" b="1" u="sng" dirty="0">
                <a:solidFill>
                  <a:prstClr val="black"/>
                </a:solidFill>
                <a:latin typeface="Arial" charset="0"/>
                <a:ea typeface="ＭＳ Ｐゴシック" charset="0"/>
                <a:cs typeface="ＭＳ Ｐゴシック" charset="0"/>
              </a:rPr>
              <a:t>Against both </a:t>
            </a:r>
            <a:r>
              <a:rPr lang="en-US" sz="2800" b="1" dirty="0">
                <a:solidFill>
                  <a:prstClr val="black"/>
                </a:solidFill>
                <a:latin typeface="Arial" charset="0"/>
                <a:ea typeface="ＭＳ Ｐゴシック" charset="0"/>
                <a:cs typeface="ＭＳ Ｐゴシック" charset="0"/>
              </a:rPr>
              <a:t>Judah and </a:t>
            </a:r>
            <a:r>
              <a:rPr lang="en-US" sz="2800" b="1" dirty="0">
                <a:solidFill>
                  <a:prstClr val="black"/>
                </a:solidFill>
                <a:latin typeface="Arial" charset="0"/>
                <a:ea typeface="ＭＳ Ｐゴシック" charset="0"/>
                <a:cs typeface="ＭＳ Ｐゴシック" charset="0"/>
                <a:sym typeface="Wingdings" charset="0"/>
              </a:rPr>
              <a:t>Gentile Nations</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2. </a:t>
            </a:r>
            <a:r>
              <a:rPr lang="en-US" sz="2800" b="1" u="sng" dirty="0">
                <a:solidFill>
                  <a:prstClr val="black"/>
                </a:solidFill>
                <a:latin typeface="Arial" charset="0"/>
                <a:ea typeface="ＭＳ Ｐゴシック" charset="0"/>
                <a:cs typeface="ＭＳ Ｐゴシック" charset="0"/>
              </a:rPr>
              <a:t>Reveals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justice, sovereignty, faithfulness and mercy</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sym typeface="Wingdings"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3. </a:t>
            </a:r>
            <a:r>
              <a:rPr lang="en-US" sz="2800" b="1" u="sng" dirty="0">
                <a:solidFill>
                  <a:prstClr val="black"/>
                </a:solidFill>
                <a:latin typeface="Arial" charset="0"/>
                <a:ea typeface="ＭＳ Ｐゴシック" charset="0"/>
                <a:cs typeface="ＭＳ Ｐゴシック" charset="0"/>
              </a:rPr>
              <a:t>Balanced </a:t>
            </a:r>
            <a:r>
              <a:rPr lang="en-US" sz="2800" b="1" dirty="0">
                <a:solidFill>
                  <a:prstClr val="black"/>
                </a:solidFill>
                <a:latin typeface="Arial" charset="0"/>
                <a:ea typeface="ＭＳ Ｐゴシック" charset="0"/>
                <a:cs typeface="ＭＳ Ｐゴシック" charset="0"/>
              </a:rPr>
              <a:t>with h</a:t>
            </a:r>
            <a:r>
              <a:rPr lang="en-US" sz="2800" b="1" dirty="0">
                <a:solidFill>
                  <a:prstClr val="black"/>
                </a:solidFill>
                <a:latin typeface="Arial" charset="0"/>
                <a:ea typeface="ＭＳ Ｐゴシック" charset="0"/>
                <a:cs typeface="ＭＳ Ｐゴシック" charset="0"/>
                <a:sym typeface="Wingdings" charset="0"/>
              </a:rPr>
              <a:t>ope in New Covenant and Restoration</a:t>
            </a:r>
            <a:endParaRPr lang="en-GB" sz="2800" b="1" dirty="0">
              <a:solidFill>
                <a:prstClr val="black"/>
              </a:solidFill>
              <a:latin typeface="Arial" charset="0"/>
              <a:ea typeface="ＭＳ Ｐゴシック" charset="0"/>
              <a:cs typeface="ＭＳ Ｐゴシック"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5832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put your hope in your faithful and merciful God?</a:t>
            </a:r>
          </a:p>
          <a:p>
            <a:pPr lvl="1" defTabSz="914400" eaLnBrk="1" fontAlgn="base" hangingPunct="1">
              <a:spcBef>
                <a:spcPct val="20000"/>
              </a:spcBef>
              <a:spcAft>
                <a:spcPct val="0"/>
              </a:spcAft>
              <a:buClr>
                <a:srgbClr val="CCB400"/>
              </a:buClr>
              <a:buSzPct val="70000"/>
            </a:pPr>
            <a:endParaRPr lang="en-US" sz="18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look forward to the Day of the L</a:t>
            </a:r>
            <a:r>
              <a:rPr lang="en-US" b="1">
                <a:solidFill>
                  <a:prstClr val="black"/>
                </a:solidFill>
                <a:cs typeface="Arial" charset="0"/>
              </a:rPr>
              <a:t>ORD</a:t>
            </a:r>
            <a:r>
              <a:rPr lang="en-US" sz="2800" b="1">
                <a:solidFill>
                  <a:prstClr val="black"/>
                </a:solidFill>
                <a:cs typeface="Arial" charset="0"/>
              </a:rPr>
              <a:t> and the complete restoration it promises?</a:t>
            </a:r>
            <a:endParaRPr lang="en-GB" sz="2800" b="1">
              <a:solidFill>
                <a:prstClr val="black"/>
              </a:solidFill>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NO HOPE?</a:t>
            </a:r>
            <a:endParaRPr lang="en-GB" sz="8800" b="1">
              <a:solidFill>
                <a:prstClr val="black"/>
              </a:solidFill>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or...</a:t>
            </a:r>
            <a:endParaRPr lang="en-GB" sz="8800" b="1">
              <a:solidFill>
                <a:prstClr val="black"/>
              </a:solidFill>
              <a:cs typeface="Arial" charset="0"/>
            </a:endParaRPr>
          </a:p>
        </p:txBody>
      </p:sp>
    </p:spTree>
    <p:extLst>
      <p:ext uri="{BB962C8B-B14F-4D97-AF65-F5344CB8AC3E}">
        <p14:creationId xmlns:p14="http://schemas.microsoft.com/office/powerpoint/2010/main" val="854286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en-US" sz="4400" b="1">
                <a:solidFill>
                  <a:srgbClr val="660066"/>
                </a:solidFill>
                <a:latin typeface="Arial" charset="0"/>
                <a:ea typeface="ＭＳ Ｐゴシック" charset="0"/>
                <a:cs typeface="Arial" charset="0"/>
              </a:rPr>
              <a:t>How Then Should You Live?</a:t>
            </a:r>
          </a:p>
        </p:txBody>
      </p:sp>
    </p:spTree>
    <p:extLst>
      <p:ext uri="{BB962C8B-B14F-4D97-AF65-F5344CB8AC3E}">
        <p14:creationId xmlns:p14="http://schemas.microsoft.com/office/powerpoint/2010/main" val="36957421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0408143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007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2434</TotalTime>
  <Words>7663</Words>
  <Application>Microsoft Macintosh PowerPoint</Application>
  <PresentationFormat>On-screen Show (4:3)</PresentationFormat>
  <Paragraphs>754</Paragraphs>
  <Slides>97</Slides>
  <Notes>83</Notes>
  <HiddenSlides>0</HiddenSlides>
  <MMClips>0</MMClips>
  <ScaleCrop>false</ScaleCrop>
  <HeadingPairs>
    <vt:vector size="8" baseType="variant">
      <vt:variant>
        <vt:lpstr>Fonts Used</vt:lpstr>
      </vt:variant>
      <vt:variant>
        <vt:i4>14</vt:i4>
      </vt:variant>
      <vt:variant>
        <vt:lpstr>Theme</vt:lpstr>
      </vt:variant>
      <vt:variant>
        <vt:i4>11</vt:i4>
      </vt:variant>
      <vt:variant>
        <vt:lpstr>Embedded OLE Servers</vt:lpstr>
      </vt:variant>
      <vt:variant>
        <vt:i4>1</vt:i4>
      </vt:variant>
      <vt:variant>
        <vt:lpstr>Slide Titles</vt:lpstr>
      </vt:variant>
      <vt:variant>
        <vt:i4>97</vt:i4>
      </vt:variant>
    </vt:vector>
  </HeadingPairs>
  <TitlesOfParts>
    <vt:vector size="123" baseType="lpstr">
      <vt:lpstr>Kosher-Normal</vt:lpstr>
      <vt:lpstr>Nadianne</vt:lpstr>
      <vt:lpstr>Arial</vt:lpstr>
      <vt:lpstr>Braggadocio</vt:lpstr>
      <vt:lpstr>Calibri</vt:lpstr>
      <vt:lpstr>Comic Sans MS</vt:lpstr>
      <vt:lpstr>Georgia</vt:lpstr>
      <vt:lpstr>Helvetica</vt:lpstr>
      <vt:lpstr>Impact</vt:lpstr>
      <vt:lpstr>Monotype Sorts</vt:lpstr>
      <vt:lpstr>Times</vt:lpstr>
      <vt:lpstr>Times New Roman</vt:lpstr>
      <vt:lpstr>Wingdings</vt:lpstr>
      <vt:lpstr>Wingdings 2</vt:lpstr>
      <vt:lpstr>49_Blank Presentation</vt:lpstr>
      <vt:lpstr>Civic</vt:lpstr>
      <vt:lpstr>Radar</vt:lpstr>
      <vt:lpstr>Bar Code</vt:lpstr>
      <vt:lpstr>3_Blank Presentation</vt:lpstr>
      <vt:lpstr>5_Default Design</vt:lpstr>
      <vt:lpstr>Gesture</vt:lpstr>
      <vt:lpstr>1_Bar Code</vt:lpstr>
      <vt:lpstr>Shimmer</vt:lpstr>
      <vt:lpstr>2_blstripc.ppt - Blue Stripes</vt:lpstr>
      <vt:lpstr>7_Default Design</vt:lpstr>
      <vt:lpstr>Microsoft ClipArt Gallery</vt:lpstr>
      <vt:lpstr>Be Comforted</vt:lpstr>
      <vt:lpstr>3-days travel, 4-day visit</vt:lpstr>
      <vt:lpstr>We all need to be comforted</vt:lpstr>
      <vt:lpstr>3-day travel, 4-day visit</vt:lpstr>
      <vt:lpstr>3-day travel, 4-day visit</vt:lpstr>
      <vt:lpstr>We all need to be comforted</vt:lpstr>
      <vt:lpstr>Let's Study Through Scripture</vt:lpstr>
      <vt:lpstr>"The Weeping Prophet"</vt:lpstr>
      <vt:lpstr>We all need to be comforted</vt:lpstr>
      <vt:lpstr>We all need to be comforted</vt:lpstr>
      <vt:lpstr>We all need to be comforted</vt:lpstr>
      <vt:lpstr>Balance discipline with comfort.</vt:lpstr>
      <vt:lpstr>Balance discipline with comfort.</vt:lpstr>
      <vt:lpstr>Discipline.</vt:lpstr>
      <vt:lpstr>How does God comfort even those he disciplines?</vt:lpstr>
      <vt:lpstr>Josiah's Sons &amp; Prophets</vt:lpstr>
      <vt:lpstr>Key Word</vt:lpstr>
      <vt:lpstr>Theme</vt:lpstr>
      <vt:lpstr>Key Verse</vt:lpstr>
      <vt:lpstr>Be Comforted</vt:lpstr>
      <vt:lpstr>How does God comfort even those he disciplines?</vt:lpstr>
      <vt:lpstr>I. God calls messengers who are honest with us (Jer 1).</vt:lpstr>
      <vt:lpstr>Slides on  Jeremiah 1</vt:lpstr>
      <vt:lpstr>Length of Prophetic Ministries</vt:lpstr>
      <vt:lpstr>God Calls and Commissions Jeremiah</vt:lpstr>
      <vt:lpstr>God's Assurance to Jeremiah</vt:lpstr>
      <vt:lpstr>Is God trying to comfort you through his truthful messengers?</vt:lpstr>
      <vt:lpstr>How does God comfort even those he disciplines?</vt:lpstr>
      <vt:lpstr>I. God calls messengers who are honest with us (Jer 1).</vt:lpstr>
      <vt:lpstr>II. God has limited discipline but unlimited blessing  (Jer 2–45).</vt:lpstr>
      <vt:lpstr>Slides on  Jeremiah 2</vt:lpstr>
      <vt:lpstr>Judah's Relationship With God</vt:lpstr>
      <vt:lpstr>Slides on  Jeremiah 6</vt:lpstr>
      <vt:lpstr>"This is what the LORD says:  'Stand at the crossroads and look; ask for the ancient paths, ask where the good way is,  and walk in it,  and you will find rest for your souls'"  (Jeremiah 6:16a NIV).</vt:lpstr>
      <vt:lpstr>Slides on  Jeremiah 7</vt:lpstr>
      <vt:lpstr>Worthless Public Worship</vt:lpstr>
      <vt:lpstr>Slides on  Jeremiah 11</vt:lpstr>
      <vt:lpstr>Covenant, Conspiracies &amp; Complaints</vt:lpstr>
      <vt:lpstr>Slides on  Jeremiah 24</vt:lpstr>
      <vt:lpstr>No Repentance in Jerusalem after Nebuchadnezzar</vt:lpstr>
      <vt:lpstr>Slides on  Jeremiah 25</vt:lpstr>
      <vt:lpstr>Nebuchadnezzar comes (597 BC)</vt:lpstr>
      <vt:lpstr>Two 70-Year Exiles</vt:lpstr>
      <vt:lpstr>Nebuchadnezzar's Six Deportations to Babylon</vt:lpstr>
      <vt:lpstr>Slides on  Jeremiah 27</vt:lpstr>
      <vt:lpstr>Jerusalem's leaders resist Babylon's rule</vt:lpstr>
      <vt:lpstr>Slides on  Jeremiah 28</vt:lpstr>
      <vt:lpstr>Jeremiah (25:11-12) vs. Hananiah (28:2-3)</vt:lpstr>
      <vt:lpstr>Slides on  Jeremiah 29</vt:lpstr>
      <vt:lpstr>How are Prophets Different?</vt:lpstr>
      <vt:lpstr>False prophecies change</vt:lpstr>
      <vt:lpstr>Opposition by False Prophets</vt:lpstr>
      <vt:lpstr>Slides on  Jeremiah 30</vt:lpstr>
      <vt:lpstr>Book of Comfort &amp; New Covenant</vt:lpstr>
      <vt:lpstr>Slides on  Jeremiah 31</vt:lpstr>
      <vt:lpstr>"How to Get Rid of the Jews"</vt:lpstr>
      <vt:lpstr>New Covenant &amp; Branch of David</vt:lpstr>
      <vt:lpstr>The New Covenant (Jeremiah 31:31-34) </vt:lpstr>
      <vt:lpstr>Four Unconditional Biblical Covenants</vt:lpstr>
      <vt:lpstr>The New Covenant</vt:lpstr>
      <vt:lpstr>The New Covenant</vt:lpstr>
      <vt:lpstr>Provisions</vt:lpstr>
      <vt:lpstr>Kingdom &amp; Covenants Timeline</vt:lpstr>
      <vt:lpstr>Do you focus on God’s unlimited comfort or his limited discipline?</vt:lpstr>
      <vt:lpstr>How does God comfort even those he disciplines?</vt:lpstr>
      <vt:lpstr>I. God calls messengers who are honest with us (Jer 1).</vt:lpstr>
      <vt:lpstr>II. God has limited discipline but unlimited blessing  (Jer 2–45).</vt:lpstr>
      <vt:lpstr>III. God applies the same standard to all people  (Jer 46–51).</vt:lpstr>
      <vt:lpstr>Slides on  Jeremiah 46</vt:lpstr>
      <vt:lpstr>Judgment on the 12-Nation Coalition (Isa 13–23)</vt:lpstr>
      <vt:lpstr>Nations Prophesied Against (46–51)</vt:lpstr>
      <vt:lpstr>Do you recognize that God has been fair with you?</vt:lpstr>
      <vt:lpstr>Slides on  Jeremiah 52</vt:lpstr>
      <vt:lpstr>IV. God balances justice with mercy (Jer 52).</vt:lpstr>
      <vt:lpstr>An Evil End to Judah</vt:lpstr>
      <vt:lpstr>Do you focus on God’s discipline instead of his mercy in your life?</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APPLICATIONS</vt:lpstr>
      <vt:lpstr>APPLICATION #1: ARE YOU LIKE JEREMIAH? </vt:lpstr>
      <vt:lpstr>Jeremiah's Difficult &amp; Sacrificial Ministry</vt:lpstr>
      <vt:lpstr>God's Assurance to Jeremiah</vt:lpstr>
      <vt:lpstr>Are You Like Jeremiah?</vt:lpstr>
      <vt:lpstr>APPLICATION #2: ARE YOU LIKE JUDAH? </vt:lpstr>
      <vt:lpstr>Judah's Sin</vt:lpstr>
      <vt:lpstr>Judah's Sin Eventually Resulted in God's Discipline</vt:lpstr>
      <vt:lpstr>Are You Like Judah?</vt:lpstr>
      <vt:lpstr>APPLICATION #3: ARE YOU LIKE THE FAITHFUL REMNANT?</vt:lpstr>
      <vt:lpstr>Nature of Judgment in Jeremiah</vt:lpstr>
      <vt:lpstr>Are You Part of the Faithful Remnant?</vt:lpstr>
      <vt:lpstr>How Then Should You Live?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188</cp:revision>
  <dcterms:created xsi:type="dcterms:W3CDTF">2014-08-02T06:39:19Z</dcterms:created>
  <dcterms:modified xsi:type="dcterms:W3CDTF">2022-05-02T07:19:40Z</dcterms:modified>
</cp:coreProperties>
</file>